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77" r:id="rId2"/>
    <p:sldId id="286" r:id="rId3"/>
    <p:sldId id="290" r:id="rId4"/>
    <p:sldId id="280" r:id="rId5"/>
    <p:sldId id="291" r:id="rId6"/>
    <p:sldId id="287" r:id="rId7"/>
    <p:sldId id="289" r:id="rId8"/>
    <p:sldId id="288" r:id="rId9"/>
    <p:sldId id="274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121B"/>
    <a:srgbClr val="41404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73DB0B-621C-BE9E-973C-3353D541DA9D}" v="120" dt="2025-01-08T23:36:19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20" autoAdjust="0"/>
    <p:restoredTop sz="96296" autoAdjust="0"/>
  </p:normalViewPr>
  <p:slideViewPr>
    <p:cSldViewPr snapToGrid="0">
      <p:cViewPr varScale="1">
        <p:scale>
          <a:sx n="128" d="100"/>
          <a:sy n="128" d="100"/>
        </p:scale>
        <p:origin x="10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F3E7-441F-477B-9032-3EE7BEB30DA2}" type="datetimeFigureOut">
              <a:rPr lang="en-GB" smtClean="0"/>
              <a:t>06/01/2026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2F0C5-9915-4C9D-B9C1-C3246B8D4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57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634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825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6136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5F490-EA41-176C-64D9-A8689C8F0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7633CE-D720-8160-AA52-8D223714A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2FE57-15C5-0E39-9B2B-AA386DBF96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D39BD9-8BBE-237A-C877-ED9001FA3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377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735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1D4F6-2920-5650-B2DC-FB6374463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8BEBD-B39D-F604-4146-14B395710B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7E5D8-5F99-9722-6B59-DC7626A077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0F4E4-D4D1-D67C-D6F8-8FEE33B4E7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149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108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79620-0743-24C4-52B2-2D2E11F94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818E72-7E60-1732-FE39-50745D4DBA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52B700-64A8-828A-4D69-036FF96FE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EA113-75E8-28AF-7A4F-FE17900552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436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726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43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1EF2C280-F524-405F-B409-A0B3EEB3A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95942" y="195942"/>
            <a:ext cx="11812555" cy="6475445"/>
          </a:xfrm>
          <a:custGeom>
            <a:avLst/>
            <a:gdLst/>
            <a:ahLst/>
            <a:cxnLst/>
            <a:rect l="l" t="t" r="r" b="b"/>
            <a:pathLst>
              <a:path w="12048490" h="6713220">
                <a:moveTo>
                  <a:pt x="0" y="6713004"/>
                </a:moveTo>
                <a:lnTo>
                  <a:pt x="12048210" y="6713004"/>
                </a:lnTo>
                <a:lnTo>
                  <a:pt x="12048210" y="0"/>
                </a:lnTo>
                <a:lnTo>
                  <a:pt x="0" y="0"/>
                </a:lnTo>
                <a:lnTo>
                  <a:pt x="0" y="6713004"/>
                </a:lnTo>
                <a:close/>
              </a:path>
            </a:pathLst>
          </a:custGeom>
          <a:solidFill>
            <a:srgbClr val="B511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BD4E107-ACD4-4A6A-8618-FDF878C3B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9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911A0A4-9D31-4F34-8E71-4A07A9FDE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BE2592A-4048-4211-B609-EB603E5A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32CECB2-8BBC-4238-95E4-9CF53BEC0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5" name="Picture 14" descr="Lancaster University">
            <a:extLst>
              <a:ext uri="{FF2B5EF4-FFF2-40B4-BE49-F238E27FC236}">
                <a16:creationId xmlns:a16="http://schemas.microsoft.com/office/drawing/2014/main" id="{F43189D6-09CC-4664-8F2F-E317A914F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87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EB81DE-9DB5-4365-A5C5-617C96B6E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3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95C828A-191B-48BF-BB4A-DF202F883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682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8" descr="University Academy 92 Manchester">
            <a:extLst>
              <a:ext uri="{FF2B5EF4-FFF2-40B4-BE49-F238E27FC236}">
                <a16:creationId xmlns:a16="http://schemas.microsoft.com/office/drawing/2014/main" id="{97C89DA9-7708-4EE0-9C2E-17C843B198F5}"/>
              </a:ext>
            </a:extLst>
          </p:cNvPr>
          <p:cNvSpPr/>
          <p:nvPr userDrawn="1"/>
        </p:nvSpPr>
        <p:spPr>
          <a:xfrm>
            <a:off x="6888886" y="697941"/>
            <a:ext cx="1481137" cy="7776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Blackburn College">
            <a:extLst>
              <a:ext uri="{FF2B5EF4-FFF2-40B4-BE49-F238E27FC236}">
                <a16:creationId xmlns:a16="http://schemas.microsoft.com/office/drawing/2014/main" id="{B2D8FC4D-6A10-4AFC-90EE-36BEDC612D9F}"/>
              </a:ext>
            </a:extLst>
          </p:cNvPr>
          <p:cNvSpPr/>
          <p:nvPr userDrawn="1"/>
        </p:nvSpPr>
        <p:spPr>
          <a:xfrm>
            <a:off x="4800858" y="717994"/>
            <a:ext cx="1763493" cy="617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 descr="Blackpool &amp; The Fylde college">
            <a:extLst>
              <a:ext uri="{FF2B5EF4-FFF2-40B4-BE49-F238E27FC236}">
                <a16:creationId xmlns:a16="http://schemas.microsoft.com/office/drawing/2014/main" id="{74C67722-6D8E-4717-BBA0-D9603159F8C3}"/>
              </a:ext>
            </a:extLst>
          </p:cNvPr>
          <p:cNvSpPr/>
          <p:nvPr userDrawn="1"/>
        </p:nvSpPr>
        <p:spPr>
          <a:xfrm>
            <a:off x="2927182" y="665080"/>
            <a:ext cx="1543981" cy="6424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Furness college">
            <a:extLst>
              <a:ext uri="{FF2B5EF4-FFF2-40B4-BE49-F238E27FC236}">
                <a16:creationId xmlns:a16="http://schemas.microsoft.com/office/drawing/2014/main" id="{544291F1-FBE8-4BF5-82D3-3E12A047DE75}"/>
              </a:ext>
            </a:extLst>
          </p:cNvPr>
          <p:cNvSpPr/>
          <p:nvPr userDrawn="1"/>
        </p:nvSpPr>
        <p:spPr>
          <a:xfrm>
            <a:off x="891120" y="700908"/>
            <a:ext cx="1786115" cy="6995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57897E-9B28-47E3-BC7F-FA671A168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63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35A2C7DA-9587-4F85-9BC4-F30F0308A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5057" y="181946"/>
            <a:ext cx="11821886" cy="6494107"/>
          </a:xfrm>
          <a:custGeom>
            <a:avLst/>
            <a:gdLst/>
            <a:ahLst/>
            <a:cxnLst/>
            <a:rect l="l" t="t" r="r" b="b"/>
            <a:pathLst>
              <a:path w="12049125" h="6713855">
                <a:moveTo>
                  <a:pt x="0" y="6713410"/>
                </a:moveTo>
                <a:lnTo>
                  <a:pt x="12048617" y="6713410"/>
                </a:lnTo>
                <a:lnTo>
                  <a:pt x="12048617" y="0"/>
                </a:lnTo>
                <a:lnTo>
                  <a:pt x="0" y="0"/>
                </a:lnTo>
                <a:lnTo>
                  <a:pt x="0" y="6713410"/>
                </a:lnTo>
                <a:close/>
              </a:path>
            </a:pathLst>
          </a:custGeom>
          <a:solidFill>
            <a:srgbClr val="7C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section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FFB34-2A03-4DFF-8F1A-D7E69F6F8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59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6C40D-D6BC-4D4D-AF4C-44A15AE9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25005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2313991"/>
            <a:ext cx="9808029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95A3A47-0757-4333-ACCD-258450620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DE9228C-9B11-4DC9-8F13-D4D1ED507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ancaster University">
            <a:extLst>
              <a:ext uri="{FF2B5EF4-FFF2-40B4-BE49-F238E27FC236}">
                <a16:creationId xmlns:a16="http://schemas.microsoft.com/office/drawing/2014/main" id="{0D9761CB-0BB4-44A2-BF26-F0470B4DC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3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72883" y="2313991"/>
            <a:ext cx="9742714" cy="3862971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rgbClr val="AEB4B9"/>
              </a:buClr>
              <a:buNone/>
              <a:defRPr sz="2600" i="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Template slide: text only (use italics for sub-headings)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9C926E-B465-430E-9BB4-30F751A3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04073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0BDBDF81-CC4C-4516-B38C-887511BA3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31E803A-17E5-4587-B9C8-543F40CC1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1023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15D4E1DC-C857-4EB7-8E98-3A0E76300C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575D8C4-2991-4037-8748-66E7016A65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91324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Add question text here</a:t>
            </a:r>
            <a:endParaRPr lang="en-GB" dirty="0"/>
          </a:p>
        </p:txBody>
      </p:sp>
      <p:pic>
        <p:nvPicPr>
          <p:cNvPr id="8" name="Picture 7" descr="Lancaster University">
            <a:extLst>
              <a:ext uri="{FF2B5EF4-FFF2-40B4-BE49-F238E27FC236}">
                <a16:creationId xmlns:a16="http://schemas.microsoft.com/office/drawing/2014/main" id="{5A0CDDDE-2A8D-4F00-B876-791A126CBD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  <p:sp>
        <p:nvSpPr>
          <p:cNvPr id="9" name="object 5">
            <a:extLst>
              <a:ext uri="{FF2B5EF4-FFF2-40B4-BE49-F238E27FC236}">
                <a16:creationId xmlns:a16="http://schemas.microsoft.com/office/drawing/2014/main" id="{A1F40E0C-FCFE-45A8-B4CD-8E1C0339D4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30968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55EE488-FA38-4ABE-A8A1-1C0A496D5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925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AACC63-D887-40E8-8239-FD16AE528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38" y="522516"/>
            <a:ext cx="7568682" cy="1168172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4D0BDC-AEAF-40AB-BD13-7775E2037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38" y="2313991"/>
            <a:ext cx="4965441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81B46DBF-1B89-405C-A53C-EE0D38B3C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9DC973B-EFE1-44F1-9FB7-36E4227439C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69696" y="2317095"/>
            <a:ext cx="4965442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749C0CEC-03F4-4704-9D20-E00E4CD06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1" name="Picture 20" descr="Lancaster University">
            <a:extLst>
              <a:ext uri="{FF2B5EF4-FFF2-40B4-BE49-F238E27FC236}">
                <a16:creationId xmlns:a16="http://schemas.microsoft.com/office/drawing/2014/main" id="{607635CB-A9C5-437C-8837-4C730E8C63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3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5887E-4F05-4593-B389-647D40DD0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647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9B9D8-EA34-4852-A458-9C736D59E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6478" y="2505075"/>
            <a:ext cx="5157787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E91B9-1447-4EAE-9AB6-9200E96A9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105AF1-67AB-413D-B37A-83B233A5D7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FEF35C-6404-4538-8F34-0A887818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3D487BA0-3AE0-4031-8055-C6AFDC31E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35846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83E33A9-9C13-43F2-93A7-5CD7A6D522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24641CFC-5847-40DB-B4F0-5496D257DA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4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>
            <a:extLst>
              <a:ext uri="{FF2B5EF4-FFF2-40B4-BE49-F238E27FC236}">
                <a16:creationId xmlns:a16="http://schemas.microsoft.com/office/drawing/2014/main" id="{AEA68D54-1EAD-45D6-B6CC-D07221904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86" y="95973"/>
            <a:ext cx="12001500" cy="666623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ln w="191960">
            <a:solidFill>
              <a:srgbClr val="E9ECE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5B8E11-7BA2-4A60-A654-2F22523E4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189B7-2C82-485D-8C8C-9F6C4A029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99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63" r:id="rId3"/>
    <p:sldLayoutId id="2147483664" r:id="rId4"/>
    <p:sldLayoutId id="2147483650" r:id="rId5"/>
    <p:sldLayoutId id="2147483665" r:id="rId6"/>
    <p:sldLayoutId id="2147483651" r:id="rId7"/>
    <p:sldLayoutId id="2147483652" r:id="rId8"/>
    <p:sldLayoutId id="2147483653" r:id="rId9"/>
    <p:sldLayoutId id="2147483654" r:id="rId10"/>
    <p:sldLayoutId id="214748365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EB4B9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PSYC234 Labs week 12 - 13:  What happens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EB783-F0FD-7C41-9FF9-A2F45E0FF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38" y="2072641"/>
            <a:ext cx="10352045" cy="4104322"/>
          </a:xfrm>
          <a:ln w="22225">
            <a:noFill/>
          </a:ln>
        </p:spPr>
        <p:txBody>
          <a:bodyPr>
            <a:normAutofit fontScale="92500"/>
          </a:bodyPr>
          <a:lstStyle/>
          <a:p>
            <a:r>
              <a:rPr lang="en-US" dirty="0"/>
              <a:t>In each lab:</a:t>
            </a:r>
          </a:p>
          <a:p>
            <a:pPr lvl="1"/>
            <a:r>
              <a:rPr lang="en-US" dirty="0"/>
              <a:t>Model summary output… or Model plot…</a:t>
            </a:r>
          </a:p>
          <a:p>
            <a:pPr lvl="1"/>
            <a:r>
              <a:rPr lang="en-US" dirty="0"/>
              <a:t>…plus dataset</a:t>
            </a:r>
          </a:p>
          <a:p>
            <a:pPr lvl="1"/>
            <a:r>
              <a:rPr lang="en-US" dirty="0"/>
              <a:t>Sometimes there is a codebook</a:t>
            </a:r>
          </a:p>
          <a:p>
            <a:r>
              <a:rPr lang="en-US" dirty="0"/>
              <a:t>Look at the model output and construct the model that is shown by:</a:t>
            </a:r>
          </a:p>
          <a:p>
            <a:pPr lvl="1"/>
            <a:r>
              <a:rPr lang="en-US" dirty="0"/>
              <a:t>working out what the variables are</a:t>
            </a:r>
          </a:p>
          <a:p>
            <a:pPr lvl="1"/>
            <a:r>
              <a:rPr lang="en-US" dirty="0"/>
              <a:t>maybe doing some cleaning and transformations</a:t>
            </a:r>
          </a:p>
          <a:p>
            <a:pPr lvl="1"/>
            <a:r>
              <a:rPr lang="en-US" dirty="0"/>
              <a:t>writing the model formula</a:t>
            </a:r>
          </a:p>
          <a:p>
            <a:pPr lvl="1"/>
            <a:r>
              <a:rPr lang="en-US" dirty="0"/>
              <a:t>interpreting the model summary output or plot</a:t>
            </a:r>
          </a:p>
          <a:p>
            <a:r>
              <a:rPr lang="en-US" dirty="0"/>
              <a:t>Use the lecture demonstration of the r-script as a template for your own code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722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FB11FC3-D884-1242-8450-40BB6EF236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9"/>
          <a:stretch/>
        </p:blipFill>
        <p:spPr>
          <a:xfrm>
            <a:off x="617517" y="1971384"/>
            <a:ext cx="10994259" cy="3669128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0E51D9F-9391-2849-8B74-E18624429C5D}"/>
              </a:ext>
            </a:extLst>
          </p:cNvPr>
          <p:cNvSpPr txBox="1">
            <a:spLocks/>
          </p:cNvSpPr>
          <p:nvPr/>
        </p:nvSpPr>
        <p:spPr>
          <a:xfrm>
            <a:off x="930456" y="564438"/>
            <a:ext cx="10567279" cy="1224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ts val="3470"/>
              </a:lnSpc>
              <a:spcBef>
                <a:spcPts val="750"/>
              </a:spcBef>
              <a:buNone/>
              <a:defRPr sz="3600" kern="1200">
                <a:solidFill>
                  <a:srgbClr val="B5121B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Each stage represents small blocks of code:</a:t>
            </a:r>
          </a:p>
        </p:txBody>
      </p:sp>
      <p:sp>
        <p:nvSpPr>
          <p:cNvPr id="2" name="Up Arrow 1">
            <a:extLst>
              <a:ext uri="{FF2B5EF4-FFF2-40B4-BE49-F238E27FC236}">
                <a16:creationId xmlns:a16="http://schemas.microsoft.com/office/drawing/2014/main" id="{6061C2F6-4A04-E14A-9714-3A11DA95CCBF}"/>
              </a:ext>
            </a:extLst>
          </p:cNvPr>
          <p:cNvSpPr/>
          <p:nvPr/>
        </p:nvSpPr>
        <p:spPr>
          <a:xfrm>
            <a:off x="1543792" y="4096987"/>
            <a:ext cx="308759" cy="819397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>
            <a:extLst>
              <a:ext uri="{FF2B5EF4-FFF2-40B4-BE49-F238E27FC236}">
                <a16:creationId xmlns:a16="http://schemas.microsoft.com/office/drawing/2014/main" id="{B11EBDFA-606E-0B49-B5D2-2B09AAD7B59D}"/>
              </a:ext>
            </a:extLst>
          </p:cNvPr>
          <p:cNvSpPr/>
          <p:nvPr/>
        </p:nvSpPr>
        <p:spPr>
          <a:xfrm>
            <a:off x="3075709" y="2553195"/>
            <a:ext cx="320634" cy="736270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8D5FBDF6-38BD-6048-A12C-04328EC4030C}"/>
              </a:ext>
            </a:extLst>
          </p:cNvPr>
          <p:cNvSpPr/>
          <p:nvPr/>
        </p:nvSpPr>
        <p:spPr>
          <a:xfrm>
            <a:off x="4769701" y="2743200"/>
            <a:ext cx="926275" cy="201881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03118600-F555-F74B-B3A4-BAA72FFAA473}"/>
              </a:ext>
            </a:extLst>
          </p:cNvPr>
          <p:cNvSpPr/>
          <p:nvPr/>
        </p:nvSpPr>
        <p:spPr>
          <a:xfrm rot="17327086">
            <a:off x="4356269" y="4368143"/>
            <a:ext cx="926275" cy="201881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B81DB419-380D-5E4B-BCBC-8025D0EF802A}"/>
              </a:ext>
            </a:extLst>
          </p:cNvPr>
          <p:cNvSpPr/>
          <p:nvPr/>
        </p:nvSpPr>
        <p:spPr>
          <a:xfrm rot="12370846">
            <a:off x="7550727" y="4678878"/>
            <a:ext cx="926275" cy="201881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>
            <a:extLst>
              <a:ext uri="{FF2B5EF4-FFF2-40B4-BE49-F238E27FC236}">
                <a16:creationId xmlns:a16="http://schemas.microsoft.com/office/drawing/2014/main" id="{554F6A53-E67B-B24C-AC68-F7DC1A198CCC}"/>
              </a:ext>
            </a:extLst>
          </p:cNvPr>
          <p:cNvSpPr/>
          <p:nvPr/>
        </p:nvSpPr>
        <p:spPr>
          <a:xfrm>
            <a:off x="10139537" y="4083132"/>
            <a:ext cx="308759" cy="819397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A5A365-3A60-5A1F-3E2B-9C26C1E89C7D}"/>
              </a:ext>
            </a:extLst>
          </p:cNvPr>
          <p:cNvSpPr/>
          <p:nvPr/>
        </p:nvSpPr>
        <p:spPr>
          <a:xfrm>
            <a:off x="3784600" y="2277533"/>
            <a:ext cx="4885267" cy="323426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6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8" grpId="0" animBg="1"/>
      <p:bldP spid="9" grpId="0" animBg="1"/>
      <p:bldP spid="10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PSYC234 Labs </a:t>
            </a:r>
            <a:r>
              <a:rPr lang="en-US" dirty="0" err="1"/>
              <a:t>Wk</a:t>
            </a:r>
            <a:r>
              <a:rPr lang="en-US" dirty="0"/>
              <a:t> 12 - 13:  Example outputs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7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65FA223C-1DED-EA30-6634-C4CF24D26A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79" y="1690688"/>
            <a:ext cx="4813218" cy="4913493"/>
          </a:xfrm>
        </p:spPr>
      </p:pic>
      <p:pic>
        <p:nvPicPr>
          <p:cNvPr id="10" name="Picture 9" descr="Table&#10;&#10;Description automatically generated">
            <a:extLst>
              <a:ext uri="{FF2B5EF4-FFF2-40B4-BE49-F238E27FC236}">
                <a16:creationId xmlns:a16="http://schemas.microsoft.com/office/drawing/2014/main" id="{74BFAAF4-52B6-B9B8-27A1-CB9A2FCBD3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245" y="1583447"/>
            <a:ext cx="6965950" cy="475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2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FE40C-C000-A2CB-405D-1A7A2D373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FEA20-458A-1FC8-E308-D69F92625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PSYC234 Labs </a:t>
            </a:r>
            <a:r>
              <a:rPr lang="en-US" dirty="0" err="1"/>
              <a:t>Wk</a:t>
            </a:r>
            <a:r>
              <a:rPr lang="en-US" dirty="0"/>
              <a:t> 14:  Mediation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E0394-B469-E027-4153-1B904C8D7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08739A-CD9C-9CA5-C476-3CB561E98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38" y="2313991"/>
            <a:ext cx="10347995" cy="3862971"/>
          </a:xfrm>
        </p:spPr>
        <p:txBody>
          <a:bodyPr/>
          <a:lstStyle/>
          <a:p>
            <a:r>
              <a:rPr lang="en-US" dirty="0"/>
              <a:t>These analyses follow a prescribed number of steps that are performed in a certain order</a:t>
            </a:r>
          </a:p>
          <a:p>
            <a:r>
              <a:rPr lang="en-US" dirty="0"/>
              <a:t>For this reason, the labs work with a script and task sheet, in a way that you are probably more familiar and comfortable with.</a:t>
            </a:r>
          </a:p>
        </p:txBody>
      </p:sp>
    </p:spTree>
    <p:extLst>
      <p:ext uri="{BB962C8B-B14F-4D97-AF65-F5344CB8AC3E}">
        <p14:creationId xmlns:p14="http://schemas.microsoft.com/office/powerpoint/2010/main" val="3906545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role of staff in labs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EB783-F0FD-7C41-9FF9-A2F45E0FF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5134"/>
            <a:ext cx="10515600" cy="4500350"/>
          </a:xfrm>
          <a:ln w="22225">
            <a:solidFill>
              <a:srgbClr val="FF0000"/>
            </a:solidFill>
          </a:ln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Get us to check your planning / code / answer your questions / listen to your model interpretations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We will </a:t>
            </a:r>
          </a:p>
          <a:p>
            <a:pPr lvl="1"/>
            <a:r>
              <a:rPr lang="en-US" dirty="0"/>
              <a:t>identify gaps</a:t>
            </a:r>
          </a:p>
          <a:p>
            <a:pPr lvl="1"/>
            <a:r>
              <a:rPr lang="en-US" dirty="0"/>
              <a:t>Tell you that there is an error </a:t>
            </a:r>
            <a:r>
              <a:rPr lang="en-US" dirty="0">
                <a:solidFill>
                  <a:srgbClr val="FF0000"/>
                </a:solidFill>
              </a:rPr>
              <a:t>somewhere </a:t>
            </a:r>
            <a:r>
              <a:rPr lang="en-US" dirty="0">
                <a:solidFill>
                  <a:srgbClr val="414042"/>
                </a:solidFill>
              </a:rPr>
              <a:t>with an indication of where to look more closely</a:t>
            </a:r>
          </a:p>
          <a:p>
            <a:pPr lvl="1"/>
            <a:r>
              <a:rPr lang="en-US" dirty="0"/>
              <a:t>Give you hints</a:t>
            </a:r>
          </a:p>
          <a:p>
            <a:pPr lvl="1"/>
            <a:r>
              <a:rPr lang="en-US" dirty="0"/>
              <a:t>Extend your thinking if you are working at your best level already….</a:t>
            </a:r>
          </a:p>
          <a:p>
            <a:pPr lvl="1"/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We won’t</a:t>
            </a:r>
          </a:p>
          <a:p>
            <a:pPr lvl="1"/>
            <a:r>
              <a:rPr lang="en-US" dirty="0"/>
              <a:t>Give you the answers straight out</a:t>
            </a:r>
          </a:p>
          <a:p>
            <a:pPr lvl="2"/>
            <a:r>
              <a:rPr lang="en-US" dirty="0"/>
              <a:t>Because most of your project experience is going to be about problem solving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9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403BE-AADE-A7F1-B156-C42921627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F960D-59EB-DDA2-E767-3587BABF8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Calibri"/>
                <a:ea typeface="Calibri"/>
                <a:cs typeface="Calibri"/>
              </a:rPr>
              <a:t>This week: Practice in interpreting multiple regression summary output: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C8830F-A826-4168-F30A-DEFC6E92C2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C57F4CF0-3A5B-7832-EE8B-6C801812F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26" y="1879482"/>
            <a:ext cx="6965950" cy="475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141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Calibri"/>
                <a:ea typeface="Calibri"/>
                <a:cs typeface="Calibri"/>
              </a:rPr>
              <a:t>Four parts to a model summary output: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87D41A6E-E0D6-47E4-CFA0-D2CC46B68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26" y="1879482"/>
            <a:ext cx="6965950" cy="475203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F8F3BE-1F7B-6DE4-F96E-67BC768690C8}"/>
              </a:ext>
            </a:extLst>
          </p:cNvPr>
          <p:cNvSpPr/>
          <p:nvPr/>
        </p:nvSpPr>
        <p:spPr>
          <a:xfrm>
            <a:off x="2920274" y="1976935"/>
            <a:ext cx="6780943" cy="53880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71FC63-DF0A-01D9-B0C6-D9B8F4852C4D}"/>
              </a:ext>
            </a:extLst>
          </p:cNvPr>
          <p:cNvSpPr/>
          <p:nvPr/>
        </p:nvSpPr>
        <p:spPr>
          <a:xfrm>
            <a:off x="2912035" y="2710104"/>
            <a:ext cx="6780943" cy="876353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143FCC-0A7B-AAAE-7631-079A9074DEA5}"/>
              </a:ext>
            </a:extLst>
          </p:cNvPr>
          <p:cNvSpPr/>
          <p:nvPr/>
        </p:nvSpPr>
        <p:spPr>
          <a:xfrm>
            <a:off x="2924390" y="3698646"/>
            <a:ext cx="6780943" cy="199986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2545CB-EA1D-3C99-62D6-5AA6FDC3476D}"/>
              </a:ext>
            </a:extLst>
          </p:cNvPr>
          <p:cNvSpPr/>
          <p:nvPr/>
        </p:nvSpPr>
        <p:spPr>
          <a:xfrm>
            <a:off x="2924390" y="5861089"/>
            <a:ext cx="6780943" cy="760641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9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1FD65-32C8-B266-DC83-94013E42E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FC312-361F-0DBE-CCFC-DD6BAE8A8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Calibri"/>
                <a:ea typeface="Calibri"/>
                <a:cs typeface="Calibri"/>
              </a:rPr>
              <a:t>Where do I look and what I am looking for?: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52FED-11CF-A111-B936-E3DF160357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070B59B8-D285-9C6F-5AC2-75659C6DC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426" y="1879482"/>
            <a:ext cx="6965950" cy="4752037"/>
          </a:xfrm>
          <a:prstGeom prst="rect">
            <a:avLst/>
          </a:prstGeom>
        </p:spPr>
      </p:pic>
      <p:pic>
        <p:nvPicPr>
          <p:cNvPr id="15" name="Graphic 14" descr="Badge 1 with solid fill">
            <a:extLst>
              <a:ext uri="{FF2B5EF4-FFF2-40B4-BE49-F238E27FC236}">
                <a16:creationId xmlns:a16="http://schemas.microsoft.com/office/drawing/2014/main" id="{86399F20-C035-DFD7-9C50-53DFA26F2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5287" y="1879481"/>
            <a:ext cx="840813" cy="840813"/>
          </a:xfrm>
          <a:prstGeom prst="rect">
            <a:avLst/>
          </a:prstGeom>
        </p:spPr>
      </p:pic>
      <p:pic>
        <p:nvPicPr>
          <p:cNvPr id="17" name="Graphic 16" descr="Badge with solid fill">
            <a:extLst>
              <a:ext uri="{FF2B5EF4-FFF2-40B4-BE49-F238E27FC236}">
                <a16:creationId xmlns:a16="http://schemas.microsoft.com/office/drawing/2014/main" id="{4F0EBC52-73F4-C944-EB79-9EFF4FBDEB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15010" y="5790705"/>
            <a:ext cx="840814" cy="840814"/>
          </a:xfrm>
          <a:prstGeom prst="rect">
            <a:avLst/>
          </a:prstGeom>
        </p:spPr>
      </p:pic>
      <p:pic>
        <p:nvPicPr>
          <p:cNvPr id="19" name="Graphic 18" descr="Badge 3 with solid fill">
            <a:extLst>
              <a:ext uri="{FF2B5EF4-FFF2-40B4-BE49-F238E27FC236}">
                <a16:creationId xmlns:a16="http://schemas.microsoft.com/office/drawing/2014/main" id="{C2389767-F3A8-9208-A0EC-FF30EC4035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13026" y="2650066"/>
            <a:ext cx="914400" cy="914400"/>
          </a:xfrm>
          <a:prstGeom prst="rect">
            <a:avLst/>
          </a:prstGeom>
        </p:spPr>
      </p:pic>
      <p:pic>
        <p:nvPicPr>
          <p:cNvPr id="21" name="Graphic 20" descr="Badge 4 with solid fill">
            <a:extLst>
              <a:ext uri="{FF2B5EF4-FFF2-40B4-BE49-F238E27FC236}">
                <a16:creationId xmlns:a16="http://schemas.microsoft.com/office/drawing/2014/main" id="{BBF7AFD0-66F0-F2E3-B583-5C604589A0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8220" y="41402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4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632" y="522516"/>
            <a:ext cx="8097599" cy="1186101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Calibri"/>
                <a:ea typeface="Calibri"/>
                <a:cs typeface="Calibri"/>
              </a:rPr>
              <a:t>Example output with suggestive reporting text</a:t>
            </a:r>
            <a:endParaRPr lang="en-US" sz="3200" dirty="0">
              <a:ea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1BEDAB-CC43-C91D-3340-C09DD81D96FC}"/>
              </a:ext>
            </a:extLst>
          </p:cNvPr>
          <p:cNvSpPr txBox="1"/>
          <p:nvPr/>
        </p:nvSpPr>
        <p:spPr>
          <a:xfrm>
            <a:off x="6718151" y="1748933"/>
            <a:ext cx="511826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Text = a paragraph reporting 1) model significance, then 2) coefficients (</a:t>
            </a:r>
            <a:r>
              <a:rPr lang="en-US" dirty="0">
                <a:solidFill>
                  <a:srgbClr val="00B0F0"/>
                </a:solidFill>
              </a:rPr>
              <a:t>statistics</a:t>
            </a:r>
            <a:r>
              <a:rPr lang="en-US" dirty="0"/>
              <a:t> + </a:t>
            </a:r>
            <a:r>
              <a:rPr lang="en-US" dirty="0">
                <a:solidFill>
                  <a:srgbClr val="FF0000"/>
                </a:solidFill>
              </a:rPr>
              <a:t>verbal description</a:t>
            </a:r>
            <a:r>
              <a:rPr lang="en-US" dirty="0"/>
              <a:t>).</a:t>
            </a:r>
          </a:p>
          <a:p>
            <a:endParaRPr lang="en-US" dirty="0"/>
          </a:p>
          <a:p>
            <a:r>
              <a:rPr lang="en-US" dirty="0"/>
              <a:t>Example text for 1) model significance:  </a:t>
            </a:r>
            <a:r>
              <a:rPr lang="en-US" i="1" dirty="0"/>
              <a:t>The model predicting children’s test scores from mother’s graduation status, mother’s age and IQ was significant (F (3, 430) = 39.25, p &lt; .001, R</a:t>
            </a:r>
            <a:r>
              <a:rPr lang="en-US" i="1" baseline="30000" dirty="0"/>
              <a:t>2</a:t>
            </a:r>
            <a:r>
              <a:rPr lang="en-US" i="1" dirty="0"/>
              <a:t> = 0.21).</a:t>
            </a:r>
          </a:p>
          <a:p>
            <a:endParaRPr lang="en-US" dirty="0"/>
          </a:p>
          <a:p>
            <a:r>
              <a:rPr lang="en-US" dirty="0"/>
              <a:t>Example text for one of the coefficients: ‘</a:t>
            </a:r>
            <a:r>
              <a:rPr lang="en-US" dirty="0" err="1"/>
              <a:t>c_mom_hs</a:t>
            </a:r>
            <a:r>
              <a:rPr lang="en-US" dirty="0"/>
              <a:t>’: </a:t>
            </a:r>
          </a:p>
          <a:p>
            <a:r>
              <a:rPr lang="en-US" i="1" dirty="0">
                <a:solidFill>
                  <a:srgbClr val="00B0F0"/>
                </a:solidFill>
              </a:rPr>
              <a:t>The difference for whether the mother graduated high school or not is significant (b = 5.65, SE = 2.26, p = .013).  </a:t>
            </a:r>
            <a:r>
              <a:rPr lang="en-US" i="1" dirty="0">
                <a:solidFill>
                  <a:srgbClr val="B5121B"/>
                </a:solidFill>
              </a:rPr>
              <a:t>Holding all other predictors constant, the difference in scores for a child whose mother finished high school and a child whose mother did not finish high school is 5.65 test points</a:t>
            </a:r>
            <a:r>
              <a:rPr lang="en-US" dirty="0">
                <a:solidFill>
                  <a:srgbClr val="B5121B"/>
                </a:solidFill>
              </a:rPr>
              <a:t>.</a:t>
            </a:r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A7AB8531-7B46-5CD2-774E-E86B872DA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87" y="1593236"/>
            <a:ext cx="6178565" cy="42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5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FB11FC3-D884-1242-8450-40BB6EF236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9"/>
          <a:stretch/>
        </p:blipFill>
        <p:spPr>
          <a:xfrm>
            <a:off x="617517" y="1971384"/>
            <a:ext cx="10994259" cy="3710225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0E51D9F-9391-2849-8B74-E18624429C5D}"/>
              </a:ext>
            </a:extLst>
          </p:cNvPr>
          <p:cNvSpPr txBox="1">
            <a:spLocks/>
          </p:cNvSpPr>
          <p:nvPr/>
        </p:nvSpPr>
        <p:spPr>
          <a:xfrm>
            <a:off x="930456" y="564438"/>
            <a:ext cx="10567279" cy="1224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ts val="3470"/>
              </a:lnSpc>
              <a:spcBef>
                <a:spcPts val="750"/>
              </a:spcBef>
              <a:buNone/>
              <a:defRPr sz="3600" kern="1200">
                <a:solidFill>
                  <a:srgbClr val="B5121B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3200" dirty="0">
                <a:latin typeface="Calibri"/>
                <a:ea typeface="Calibri"/>
                <a:cs typeface="Calibri"/>
              </a:rPr>
              <a:t>Week 12: </a:t>
            </a:r>
            <a:r>
              <a:rPr lang="en-US" sz="3200" dirty="0" err="1">
                <a:latin typeface="Calibri"/>
                <a:ea typeface="Calibri"/>
                <a:cs typeface="Calibri"/>
              </a:rPr>
              <a:t>Analysing</a:t>
            </a:r>
            <a:r>
              <a:rPr lang="en-US" sz="3200" dirty="0">
                <a:latin typeface="Calibri"/>
                <a:ea typeface="Calibri"/>
                <a:cs typeface="Calibri"/>
              </a:rPr>
              <a:t> using the workflow</a:t>
            </a:r>
          </a:p>
        </p:txBody>
      </p:sp>
    </p:spTree>
    <p:extLst>
      <p:ext uri="{BB962C8B-B14F-4D97-AF65-F5344CB8AC3E}">
        <p14:creationId xmlns:p14="http://schemas.microsoft.com/office/powerpoint/2010/main" val="1487610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0</TotalTime>
  <Words>429</Words>
  <Application>Microsoft Macintosh PowerPoint</Application>
  <PresentationFormat>Widescreen</PresentationFormat>
  <Paragraphs>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PSYC234 Labs week 12 - 13:  What happens</vt:lpstr>
      <vt:lpstr>PSYC234 Labs Wk 12 - 13:  Example outputs</vt:lpstr>
      <vt:lpstr>PSYC234 Labs Wk 14:  Mediation</vt:lpstr>
      <vt:lpstr>The role of staff in labs</vt:lpstr>
      <vt:lpstr>This week: Practice in interpreting multiple regression summary output:</vt:lpstr>
      <vt:lpstr>Four parts to a model summary output:</vt:lpstr>
      <vt:lpstr>Where do I look and what I am looking for?:</vt:lpstr>
      <vt:lpstr>Example output with suggestive reporting text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Pre-Registration &amp; Reproducibility</dc:title>
  <dc:creator/>
  <cp:lastModifiedBy/>
  <cp:revision>557</cp:revision>
  <cp:lastPrinted>2021-11-03T11:58:18Z</cp:lastPrinted>
  <dcterms:created xsi:type="dcterms:W3CDTF">2020-06-05T17:03:52Z</dcterms:created>
  <dcterms:modified xsi:type="dcterms:W3CDTF">2026-01-06T11:42:27Z</dcterms:modified>
</cp:coreProperties>
</file>