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31"/>
  </p:notesMasterIdLst>
  <p:sldIdLst>
    <p:sldId id="256" r:id="rId2"/>
    <p:sldId id="293" r:id="rId3"/>
    <p:sldId id="299" r:id="rId4"/>
    <p:sldId id="300" r:id="rId5"/>
    <p:sldId id="281" r:id="rId6"/>
    <p:sldId id="301" r:id="rId7"/>
    <p:sldId id="288" r:id="rId8"/>
    <p:sldId id="304" r:id="rId9"/>
    <p:sldId id="282" r:id="rId10"/>
    <p:sldId id="294" r:id="rId11"/>
    <p:sldId id="305" r:id="rId12"/>
    <p:sldId id="306" r:id="rId13"/>
    <p:sldId id="307" r:id="rId14"/>
    <p:sldId id="296" r:id="rId15"/>
    <p:sldId id="308" r:id="rId16"/>
    <p:sldId id="295" r:id="rId17"/>
    <p:sldId id="309" r:id="rId18"/>
    <p:sldId id="297" r:id="rId19"/>
    <p:sldId id="298" r:id="rId20"/>
    <p:sldId id="302" r:id="rId21"/>
    <p:sldId id="303" r:id="rId22"/>
    <p:sldId id="283" r:id="rId23"/>
    <p:sldId id="285" r:id="rId24"/>
    <p:sldId id="289" r:id="rId25"/>
    <p:sldId id="277" r:id="rId26"/>
    <p:sldId id="278" r:id="rId27"/>
    <p:sldId id="284" r:id="rId28"/>
    <p:sldId id="279" r:id="rId29"/>
    <p:sldId id="280" r:id="rId30"/>
  </p:sldIdLst>
  <p:sldSz cx="12192000" cy="6858000"/>
  <p:notesSz cx="6858000" cy="9144000"/>
  <p:embeddedFontLst>
    <p:embeddedFont>
      <p:font typeface="Cambria Math" panose="02040503050406030204" pitchFamily="18" charset="0"/>
      <p:regular r:id="rId3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B5121B"/>
    <a:srgbClr val="41404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207" autoAdjust="0"/>
    <p:restoredTop sz="71156" autoAdjust="0"/>
  </p:normalViewPr>
  <p:slideViewPr>
    <p:cSldViewPr snapToGrid="0">
      <p:cViewPr varScale="1">
        <p:scale>
          <a:sx n="89" d="100"/>
          <a:sy n="89" d="100"/>
        </p:scale>
        <p:origin x="2576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42F3E7-441F-477B-9032-3EE7BEB30DA2}" type="datetimeFigureOut">
              <a:rPr lang="en-GB" smtClean="0"/>
              <a:t>22/01/2025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22F0C5-9915-4C9D-B9C1-C3246B8D4C9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79577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>
              <a:cs typeface="Calibri" panose="020F050202020403020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22F0C5-9915-4C9D-B9C1-C3246B8D4C90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84372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22F0C5-9915-4C9D-B9C1-C3246B8D4C90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5334028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29581E-E317-C7FF-74ED-F9B3FC90CC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44B3B31-42A2-98CA-C3B2-2F184150ED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899F25C-5EEB-2FC0-717D-329888E5A03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B5DBB3B-F8F5-024F-1F8D-9E37AD03DD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22F0C5-9915-4C9D-B9C1-C3246B8D4C90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37572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D5DD05-9506-4617-ECDC-F6542F5E8B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21BAD95-5955-82F9-B3AB-510EB6BCAF0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0282453-F4AC-DB82-29EF-3E203DE925B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21CDF65-CE38-9A34-D1C9-6E823F1DE19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22F0C5-9915-4C9D-B9C1-C3246B8D4C90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151089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9E32BE-9216-29BF-75A2-9C9ED12C6F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9032BEA-CFEE-2C3F-CFD1-5FCB6C4AF98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99E9AAF-7AC0-10F6-5E34-759F52C0585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>
              <a:cs typeface="Calibri" panose="020F0502020204030204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8F95E1D-8193-DCC3-075E-29A9921A007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22F0C5-9915-4C9D-B9C1-C3246B8D4C90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371278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RS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22F0C5-9915-4C9D-B9C1-C3246B8D4C90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5760948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3C8AEE-D188-10DF-E556-C977B83A37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DA26FCE-8DC5-5A2A-6B77-6124E91766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B2E3C8A-CDB7-582C-1F61-30ACBAC9AC6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>
              <a:cs typeface="Calibri" panose="020F0502020204030204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1E07FF-76E3-4D71-31F6-13952A447C7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22F0C5-9915-4C9D-B9C1-C3246B8D4C90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37829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1E1842-30A0-BC94-0996-D56BA3F8C4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6612140-6240-A15D-B3BA-91339077633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87F2AC5-DCFC-03F1-66A9-840B031B6BA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cs typeface="Calibri"/>
              </a:rPr>
              <a:t>RS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A10408-0DD6-7E81-305C-14EFA44A2D4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22F0C5-9915-4C9D-B9C1-C3246B8D4C90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8532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22F0C5-9915-4C9D-B9C1-C3246B8D4C90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699175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D7F779-BF94-D44D-6159-A539A2421F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9454158-1F9E-AE15-610F-13D68E79219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FEE4F36-CA05-1D72-8AD9-E2FF5BA6C9B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460CDCD-9BF2-A633-5DE6-4DB51E793B1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22F0C5-9915-4C9D-B9C1-C3246B8D4C90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90444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22F0C5-9915-4C9D-B9C1-C3246B8D4C90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789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cs typeface="Calibri"/>
              </a:rPr>
              <a:t>RS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22F0C5-9915-4C9D-B9C1-C3246B8D4C90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6882870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22F0C5-9915-4C9D-B9C1-C3246B8D4C90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820701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22F0C5-9915-4C9D-B9C1-C3246B8D4C90}" type="slidenum">
              <a:rPr lang="en-GB" smtClean="0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068060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cs typeface="Calibri"/>
            </a:endParaRPr>
          </a:p>
          <a:p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22F0C5-9915-4C9D-B9C1-C3246B8D4C90}" type="slidenum">
              <a:rPr lang="en-GB" smtClean="0"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733303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22F0C5-9915-4C9D-B9C1-C3246B8D4C90}" type="slidenum">
              <a:rPr lang="en-GB" smtClean="0"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396536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22F0C5-9915-4C9D-B9C1-C3246B8D4C90}" type="slidenum">
              <a:rPr lang="en-GB" smtClean="0"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483693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22F0C5-9915-4C9D-B9C1-C3246B8D4C90}" type="slidenum">
              <a:rPr lang="en-GB" smtClean="0"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3669679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22F0C5-9915-4C9D-B9C1-C3246B8D4C90}" type="slidenum">
              <a:rPr lang="en-GB" smtClean="0"/>
              <a:t>29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10147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582E45-154D-16A0-2B34-5FFA1940A2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D2995A5-21A2-8334-62F9-77C224BE704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5BED2B7-0D67-DA57-6465-F84C32A80CB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>
              <a:cs typeface="Calibri" panose="020F0502020204030204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3FF81F-B457-9786-93EC-DB3F87C9743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22F0C5-9915-4C9D-B9C1-C3246B8D4C90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74076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B7D01B-7FA8-59E5-9A7C-1AFD76E432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45D7B6C-D3FA-7A21-7037-D4C192D28B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D95DC48-DC94-3EEB-28A8-5B0ECFD30B7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>
              <a:cs typeface="Calibri" panose="020F0502020204030204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49B873D-E9BE-CF5F-2394-35295792A76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22F0C5-9915-4C9D-B9C1-C3246B8D4C90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22173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22F0C5-9915-4C9D-B9C1-C3246B8D4C90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62573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D19B0A-22A6-D98D-2E9D-0F855CA648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3F9E362-4D72-4FA3-86F9-C2EE139559B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F162738-1215-27FB-9F29-17F381F9F8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cs typeface="Calibri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4FAAEF4-B9B4-451C-4247-27AFBCFACCF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22F0C5-9915-4C9D-B9C1-C3246B8D4C90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40490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22F0C5-9915-4C9D-B9C1-C3246B8D4C90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38077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361DEB-5858-BF8B-4790-D3BBD06F9F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D0645A2-0390-8BA5-3A6D-070492ED018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9F611DB-1BE2-37B6-E7C8-33C20A67331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B8E8DE1-B11F-F441-B2BB-E003F77714E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22F0C5-9915-4C9D-B9C1-C3246B8D4C90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55675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22F0C5-9915-4C9D-B9C1-C3246B8D4C90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540196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2">
            <a:extLst>
              <a:ext uri="{FF2B5EF4-FFF2-40B4-BE49-F238E27FC236}">
                <a16:creationId xmlns:a16="http://schemas.microsoft.com/office/drawing/2014/main" id="{1EF2C280-F524-405F-B409-A0B3EEB3A7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95942" y="195942"/>
            <a:ext cx="11812555" cy="6475445"/>
          </a:xfrm>
          <a:custGeom>
            <a:avLst/>
            <a:gdLst/>
            <a:ahLst/>
            <a:cxnLst/>
            <a:rect l="l" t="t" r="r" b="b"/>
            <a:pathLst>
              <a:path w="12048490" h="6713220">
                <a:moveTo>
                  <a:pt x="0" y="6713004"/>
                </a:moveTo>
                <a:lnTo>
                  <a:pt x="12048210" y="6713004"/>
                </a:lnTo>
                <a:lnTo>
                  <a:pt x="12048210" y="0"/>
                </a:lnTo>
                <a:lnTo>
                  <a:pt x="0" y="0"/>
                </a:lnTo>
                <a:lnTo>
                  <a:pt x="0" y="6713004"/>
                </a:lnTo>
                <a:close/>
              </a:path>
            </a:pathLst>
          </a:custGeom>
          <a:solidFill>
            <a:srgbClr val="B5111A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9" name="Picture 8" descr="Lancaster University">
            <a:extLst>
              <a:ext uri="{FF2B5EF4-FFF2-40B4-BE49-F238E27FC236}">
                <a16:creationId xmlns:a16="http://schemas.microsoft.com/office/drawing/2014/main" id="{B4C545BB-4FC6-4C07-B4BC-1B3873E92B9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4942" y="762000"/>
            <a:ext cx="2552491" cy="80691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0CF9F2-6D22-4CA4-A596-A6A43B8C793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900940" y="2205022"/>
            <a:ext cx="9144000" cy="1399152"/>
          </a:xfrm>
        </p:spPr>
        <p:txBody>
          <a:bodyPr anchor="b">
            <a:normAutofit/>
          </a:bodyPr>
          <a:lstStyle>
            <a:lvl1pPr algn="l">
              <a:lnSpc>
                <a:spcPts val="4400"/>
              </a:lnSpc>
              <a:spcBef>
                <a:spcPts val="1110"/>
              </a:spcBef>
              <a:defRPr sz="455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Template slide: </a:t>
            </a:r>
            <a:br>
              <a:rPr lang="en-US" dirty="0"/>
            </a:br>
            <a:r>
              <a:rPr lang="en-US" dirty="0"/>
              <a:t>presentation title goes here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D01B88C-C94B-424C-B0DC-611AA046862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934338" y="4152381"/>
            <a:ext cx="9144000" cy="1655762"/>
          </a:xfrm>
        </p:spPr>
        <p:txBody>
          <a:bodyPr>
            <a:normAutofit/>
          </a:bodyPr>
          <a:lstStyle>
            <a:lvl1pPr marL="0" indent="0" algn="l">
              <a:lnSpc>
                <a:spcPts val="2800"/>
              </a:lnSpc>
              <a:spcBef>
                <a:spcPts val="525"/>
              </a:spcBef>
              <a:buNone/>
              <a:defRPr sz="265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Insert date, month, year here</a:t>
            </a:r>
          </a:p>
          <a:p>
            <a:r>
              <a:rPr lang="en-US" dirty="0"/>
              <a:t>Insert presenter name</a:t>
            </a:r>
            <a:endParaRPr lang="en-GB" dirty="0"/>
          </a:p>
        </p:txBody>
      </p:sp>
      <p:sp>
        <p:nvSpPr>
          <p:cNvPr id="8" name="object 6">
            <a:extLst>
              <a:ext uri="{FF2B5EF4-FFF2-40B4-BE49-F238E27FC236}">
                <a16:creationId xmlns:a16="http://schemas.microsoft.com/office/drawing/2014/main" id="{4260E1F7-11D6-4F9A-9CDB-A1450D1E497D}"/>
              </a:ext>
            </a:extLst>
          </p:cNvPr>
          <p:cNvSpPr/>
          <p:nvPr userDrawn="1"/>
        </p:nvSpPr>
        <p:spPr>
          <a:xfrm>
            <a:off x="992097" y="3829921"/>
            <a:ext cx="1584325" cy="0"/>
          </a:xfrm>
          <a:custGeom>
            <a:avLst/>
            <a:gdLst/>
            <a:ahLst/>
            <a:cxnLst/>
            <a:rect l="l" t="t" r="r" b="b"/>
            <a:pathLst>
              <a:path w="1584325">
                <a:moveTo>
                  <a:pt x="0" y="0"/>
                </a:moveTo>
                <a:lnTo>
                  <a:pt x="1584159" y="0"/>
                </a:lnTo>
              </a:path>
            </a:pathLst>
          </a:custGeom>
          <a:ln w="16929">
            <a:solidFill>
              <a:srgbClr val="A6ADB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6">
            <a:extLst>
              <a:ext uri="{FF2B5EF4-FFF2-40B4-BE49-F238E27FC236}">
                <a16:creationId xmlns:a16="http://schemas.microsoft.com/office/drawing/2014/main" id="{BCDE62AB-9720-4075-A15D-483E19C7DA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71922" y="3832747"/>
            <a:ext cx="1590675" cy="0"/>
          </a:xfrm>
          <a:custGeom>
            <a:avLst/>
            <a:gdLst/>
            <a:ahLst/>
            <a:cxnLst/>
            <a:rect l="l" t="t" r="r" b="b"/>
            <a:pathLst>
              <a:path w="1590675">
                <a:moveTo>
                  <a:pt x="0" y="0"/>
                </a:moveTo>
                <a:lnTo>
                  <a:pt x="1590421" y="0"/>
                </a:lnTo>
              </a:path>
            </a:pathLst>
          </a:custGeom>
          <a:ln w="17043">
            <a:solidFill>
              <a:srgbClr val="A6ADB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7BD4E107-ACD4-4A6A-8618-FDF878C3B9D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55058" y="609298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6998E55D-8E2A-4AFE-A61C-B5DBBB7761E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46977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4">
            <a:extLst>
              <a:ext uri="{FF2B5EF4-FFF2-40B4-BE49-F238E27FC236}">
                <a16:creationId xmlns:a16="http://schemas.microsoft.com/office/drawing/2014/main" id="{E911A0A4-9D31-4F34-8E71-4A07A9FDE9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854508" y="1832146"/>
            <a:ext cx="1584325" cy="0"/>
          </a:xfrm>
          <a:custGeom>
            <a:avLst/>
            <a:gdLst/>
            <a:ahLst/>
            <a:cxnLst/>
            <a:rect l="l" t="t" r="r" b="b"/>
            <a:pathLst>
              <a:path w="1584325">
                <a:moveTo>
                  <a:pt x="0" y="0"/>
                </a:moveTo>
                <a:lnTo>
                  <a:pt x="1583728" y="0"/>
                </a:lnTo>
              </a:path>
            </a:pathLst>
          </a:custGeom>
          <a:ln w="16929">
            <a:solidFill>
              <a:srgbClr val="A6ADB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BE2592A-4048-4211-B609-EB603E5AE2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5559" y="531848"/>
            <a:ext cx="7568682" cy="1158840"/>
          </a:xfrm>
        </p:spPr>
        <p:txBody>
          <a:bodyPr>
            <a:normAutofit/>
          </a:bodyPr>
          <a:lstStyle>
            <a:lvl1pPr>
              <a:lnSpc>
                <a:spcPts val="3470"/>
              </a:lnSpc>
              <a:spcBef>
                <a:spcPts val="750"/>
              </a:spcBef>
              <a:defRPr sz="3600">
                <a:solidFill>
                  <a:srgbClr val="B5121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432CECB2-8BBC-4238-95E4-9CF53BEC0F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55058" y="609298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rgbClr val="414042"/>
                </a:solidFill>
              </a:defRPr>
            </a:lvl1pPr>
          </a:lstStyle>
          <a:p>
            <a:fld id="{6998E55D-8E2A-4AFE-A61C-B5DBBB7761E7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5" name="Picture 14" descr="Lancaster University">
            <a:extLst>
              <a:ext uri="{FF2B5EF4-FFF2-40B4-BE49-F238E27FC236}">
                <a16:creationId xmlns:a16="http://schemas.microsoft.com/office/drawing/2014/main" id="{F43189D6-09CC-4664-8F2F-E317A914F4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4359" y="762000"/>
            <a:ext cx="2098889" cy="663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78879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AEB81DE-9DB5-4365-A5C5-617C96B6EE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55058" y="609298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rgbClr val="414042"/>
                </a:solidFill>
              </a:defRPr>
            </a:lvl1pPr>
          </a:lstStyle>
          <a:p>
            <a:fld id="{6998E55D-8E2A-4AFE-A61C-B5DBBB7761E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6350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0CF9F2-6D22-4CA4-A596-A6A43B8C793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900940" y="2205022"/>
            <a:ext cx="9144000" cy="1399152"/>
          </a:xfrm>
        </p:spPr>
        <p:txBody>
          <a:bodyPr anchor="b">
            <a:normAutofit/>
          </a:bodyPr>
          <a:lstStyle>
            <a:lvl1pPr algn="l">
              <a:lnSpc>
                <a:spcPts val="4400"/>
              </a:lnSpc>
              <a:spcBef>
                <a:spcPts val="1110"/>
              </a:spcBef>
              <a:defRPr sz="4550">
                <a:solidFill>
                  <a:srgbClr val="B5121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Template slide: </a:t>
            </a:r>
            <a:br>
              <a:rPr lang="en-US" dirty="0"/>
            </a:br>
            <a:r>
              <a:rPr lang="en-US" dirty="0"/>
              <a:t>presentation title goes here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D01B88C-C94B-424C-B0DC-611AA046862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934338" y="4152381"/>
            <a:ext cx="9144000" cy="1655762"/>
          </a:xfrm>
        </p:spPr>
        <p:txBody>
          <a:bodyPr>
            <a:normAutofit/>
          </a:bodyPr>
          <a:lstStyle>
            <a:lvl1pPr marL="0" indent="0" algn="l">
              <a:lnSpc>
                <a:spcPts val="2800"/>
              </a:lnSpc>
              <a:spcBef>
                <a:spcPts val="525"/>
              </a:spcBef>
              <a:buNone/>
              <a:defRPr sz="265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Insert date, month, year here</a:t>
            </a:r>
          </a:p>
          <a:p>
            <a:r>
              <a:rPr lang="en-US" dirty="0"/>
              <a:t>Insert presenter name</a:t>
            </a:r>
            <a:endParaRPr lang="en-GB" dirty="0"/>
          </a:p>
        </p:txBody>
      </p:sp>
      <p:pic>
        <p:nvPicPr>
          <p:cNvPr id="7" name="Picture 6" descr="Lancaster University">
            <a:extLst>
              <a:ext uri="{FF2B5EF4-FFF2-40B4-BE49-F238E27FC236}">
                <a16:creationId xmlns:a16="http://schemas.microsoft.com/office/drawing/2014/main" id="{2528AF01-8AC0-4C10-8386-19F11482E59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6682" y="762000"/>
            <a:ext cx="2565317" cy="810971"/>
          </a:xfrm>
          <a:prstGeom prst="rect">
            <a:avLst/>
          </a:prstGeom>
        </p:spPr>
      </p:pic>
      <p:sp>
        <p:nvSpPr>
          <p:cNvPr id="8" name="object 6">
            <a:extLst>
              <a:ext uri="{FF2B5EF4-FFF2-40B4-BE49-F238E27FC236}">
                <a16:creationId xmlns:a16="http://schemas.microsoft.com/office/drawing/2014/main" id="{4260E1F7-11D6-4F9A-9CDB-A1450D1E49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92097" y="3829921"/>
            <a:ext cx="1584325" cy="0"/>
          </a:xfrm>
          <a:custGeom>
            <a:avLst/>
            <a:gdLst/>
            <a:ahLst/>
            <a:cxnLst/>
            <a:rect l="l" t="t" r="r" b="b"/>
            <a:pathLst>
              <a:path w="1584325">
                <a:moveTo>
                  <a:pt x="0" y="0"/>
                </a:moveTo>
                <a:lnTo>
                  <a:pt x="1584159" y="0"/>
                </a:lnTo>
              </a:path>
            </a:pathLst>
          </a:custGeom>
          <a:ln w="16929">
            <a:solidFill>
              <a:srgbClr val="A6ADB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195C828A-191B-48BF-BB4A-DF202F883DD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55058" y="609298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rgbClr val="414042"/>
                </a:solidFill>
              </a:defRPr>
            </a:lvl1pPr>
          </a:lstStyle>
          <a:p>
            <a:fld id="{6998E55D-8E2A-4AFE-A61C-B5DBBB7761E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56826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Log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0CF9F2-6D22-4CA4-A596-A6A43B8C793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900940" y="2205022"/>
            <a:ext cx="9144000" cy="1399152"/>
          </a:xfrm>
        </p:spPr>
        <p:txBody>
          <a:bodyPr anchor="b">
            <a:normAutofit/>
          </a:bodyPr>
          <a:lstStyle>
            <a:lvl1pPr algn="l">
              <a:lnSpc>
                <a:spcPts val="4400"/>
              </a:lnSpc>
              <a:spcBef>
                <a:spcPts val="1110"/>
              </a:spcBef>
              <a:defRPr sz="4550">
                <a:solidFill>
                  <a:srgbClr val="B5121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Template slide: </a:t>
            </a:r>
            <a:br>
              <a:rPr lang="en-US" dirty="0"/>
            </a:br>
            <a:r>
              <a:rPr lang="en-US" dirty="0"/>
              <a:t>presentation title goes here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D01B88C-C94B-424C-B0DC-611AA046862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934338" y="4152381"/>
            <a:ext cx="9144000" cy="1655762"/>
          </a:xfrm>
        </p:spPr>
        <p:txBody>
          <a:bodyPr>
            <a:normAutofit/>
          </a:bodyPr>
          <a:lstStyle>
            <a:lvl1pPr marL="0" indent="0" algn="l">
              <a:lnSpc>
                <a:spcPts val="2800"/>
              </a:lnSpc>
              <a:spcBef>
                <a:spcPts val="525"/>
              </a:spcBef>
              <a:buNone/>
              <a:defRPr sz="265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Insert date, month, year here</a:t>
            </a:r>
          </a:p>
          <a:p>
            <a:r>
              <a:rPr lang="en-US" dirty="0"/>
              <a:t>Insert presenter name</a:t>
            </a:r>
            <a:endParaRPr lang="en-GB" dirty="0"/>
          </a:p>
        </p:txBody>
      </p:sp>
      <p:pic>
        <p:nvPicPr>
          <p:cNvPr id="7" name="Picture 6" descr="Lancaster University">
            <a:extLst>
              <a:ext uri="{FF2B5EF4-FFF2-40B4-BE49-F238E27FC236}">
                <a16:creationId xmlns:a16="http://schemas.microsoft.com/office/drawing/2014/main" id="{2528AF01-8AC0-4C10-8386-19F11482E59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6682" y="762000"/>
            <a:ext cx="2565317" cy="810971"/>
          </a:xfrm>
          <a:prstGeom prst="rect">
            <a:avLst/>
          </a:prstGeom>
        </p:spPr>
      </p:pic>
      <p:sp>
        <p:nvSpPr>
          <p:cNvPr id="8" name="object 6">
            <a:extLst>
              <a:ext uri="{FF2B5EF4-FFF2-40B4-BE49-F238E27FC236}">
                <a16:creationId xmlns:a16="http://schemas.microsoft.com/office/drawing/2014/main" id="{4260E1F7-11D6-4F9A-9CDB-A1450D1E49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92097" y="3829921"/>
            <a:ext cx="1584325" cy="0"/>
          </a:xfrm>
          <a:custGeom>
            <a:avLst/>
            <a:gdLst/>
            <a:ahLst/>
            <a:cxnLst/>
            <a:rect l="l" t="t" r="r" b="b"/>
            <a:pathLst>
              <a:path w="1584325">
                <a:moveTo>
                  <a:pt x="0" y="0"/>
                </a:moveTo>
                <a:lnTo>
                  <a:pt x="1584159" y="0"/>
                </a:lnTo>
              </a:path>
            </a:pathLst>
          </a:custGeom>
          <a:ln w="16929">
            <a:solidFill>
              <a:srgbClr val="A6ADB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8" descr="University Academy 92 Manchester">
            <a:extLst>
              <a:ext uri="{FF2B5EF4-FFF2-40B4-BE49-F238E27FC236}">
                <a16:creationId xmlns:a16="http://schemas.microsoft.com/office/drawing/2014/main" id="{97C89DA9-7708-4EE0-9C2E-17C843B198F5}"/>
              </a:ext>
            </a:extLst>
          </p:cNvPr>
          <p:cNvSpPr/>
          <p:nvPr userDrawn="1"/>
        </p:nvSpPr>
        <p:spPr>
          <a:xfrm>
            <a:off x="6888886" y="697941"/>
            <a:ext cx="1481137" cy="77760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 descr="Blackburn College">
            <a:extLst>
              <a:ext uri="{FF2B5EF4-FFF2-40B4-BE49-F238E27FC236}">
                <a16:creationId xmlns:a16="http://schemas.microsoft.com/office/drawing/2014/main" id="{B2D8FC4D-6A10-4AFC-90EE-36BEDC612D9F}"/>
              </a:ext>
            </a:extLst>
          </p:cNvPr>
          <p:cNvSpPr/>
          <p:nvPr userDrawn="1"/>
        </p:nvSpPr>
        <p:spPr>
          <a:xfrm>
            <a:off x="4800858" y="717994"/>
            <a:ext cx="1763493" cy="61794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 descr="Blackpool &amp; The Fylde college">
            <a:extLst>
              <a:ext uri="{FF2B5EF4-FFF2-40B4-BE49-F238E27FC236}">
                <a16:creationId xmlns:a16="http://schemas.microsoft.com/office/drawing/2014/main" id="{74C67722-6D8E-4717-BBA0-D9603159F8C3}"/>
              </a:ext>
            </a:extLst>
          </p:cNvPr>
          <p:cNvSpPr/>
          <p:nvPr userDrawn="1"/>
        </p:nvSpPr>
        <p:spPr>
          <a:xfrm>
            <a:off x="2927182" y="665080"/>
            <a:ext cx="1543981" cy="64248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 descr="Furness college">
            <a:extLst>
              <a:ext uri="{FF2B5EF4-FFF2-40B4-BE49-F238E27FC236}">
                <a16:creationId xmlns:a16="http://schemas.microsoft.com/office/drawing/2014/main" id="{544291F1-FBE8-4BF5-82D3-3E12A047DE75}"/>
              </a:ext>
            </a:extLst>
          </p:cNvPr>
          <p:cNvSpPr/>
          <p:nvPr userDrawn="1"/>
        </p:nvSpPr>
        <p:spPr>
          <a:xfrm>
            <a:off x="891120" y="700908"/>
            <a:ext cx="1786115" cy="69955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FB57897E-9B28-47E3-BC7F-FA671A1687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55058" y="609298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rgbClr val="414042"/>
                </a:solidFill>
              </a:defRPr>
            </a:lvl1pPr>
          </a:lstStyle>
          <a:p>
            <a:fld id="{6998E55D-8E2A-4AFE-A61C-B5DBBB7761E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46362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ject 2">
            <a:extLst>
              <a:ext uri="{FF2B5EF4-FFF2-40B4-BE49-F238E27FC236}">
                <a16:creationId xmlns:a16="http://schemas.microsoft.com/office/drawing/2014/main" id="{35A2C7DA-9587-4F85-9BC4-F30F0308AA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85057" y="181946"/>
            <a:ext cx="11821886" cy="6494107"/>
          </a:xfrm>
          <a:custGeom>
            <a:avLst/>
            <a:gdLst/>
            <a:ahLst/>
            <a:cxnLst/>
            <a:rect l="l" t="t" r="r" b="b"/>
            <a:pathLst>
              <a:path w="12049125" h="6713855">
                <a:moveTo>
                  <a:pt x="0" y="6713410"/>
                </a:moveTo>
                <a:lnTo>
                  <a:pt x="12048617" y="6713410"/>
                </a:lnTo>
                <a:lnTo>
                  <a:pt x="12048617" y="0"/>
                </a:lnTo>
                <a:lnTo>
                  <a:pt x="0" y="0"/>
                </a:lnTo>
                <a:lnTo>
                  <a:pt x="0" y="6713410"/>
                </a:lnTo>
                <a:close/>
              </a:path>
            </a:pathLst>
          </a:custGeom>
          <a:solidFill>
            <a:srgbClr val="7CB1C5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9" name="Picture 8" descr="Lancaster University">
            <a:extLst>
              <a:ext uri="{FF2B5EF4-FFF2-40B4-BE49-F238E27FC236}">
                <a16:creationId xmlns:a16="http://schemas.microsoft.com/office/drawing/2014/main" id="{B4C545BB-4FC6-4C07-B4BC-1B3873E92B9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4942" y="762000"/>
            <a:ext cx="2552491" cy="80691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0CF9F2-6D22-4CA4-A596-A6A43B8C793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900940" y="2205022"/>
            <a:ext cx="9144000" cy="1399152"/>
          </a:xfrm>
        </p:spPr>
        <p:txBody>
          <a:bodyPr anchor="b">
            <a:normAutofit/>
          </a:bodyPr>
          <a:lstStyle>
            <a:lvl1pPr algn="l">
              <a:lnSpc>
                <a:spcPts val="4400"/>
              </a:lnSpc>
              <a:spcBef>
                <a:spcPts val="1110"/>
              </a:spcBef>
              <a:defRPr sz="455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Template slide: </a:t>
            </a:r>
            <a:br>
              <a:rPr lang="en-US" dirty="0"/>
            </a:br>
            <a:r>
              <a:rPr lang="en-US" dirty="0"/>
              <a:t>section title goes here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D01B88C-C94B-424C-B0DC-611AA046862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934338" y="4152381"/>
            <a:ext cx="9144000" cy="1655762"/>
          </a:xfrm>
        </p:spPr>
        <p:txBody>
          <a:bodyPr>
            <a:normAutofit/>
          </a:bodyPr>
          <a:lstStyle>
            <a:lvl1pPr marL="0" indent="0" algn="l">
              <a:lnSpc>
                <a:spcPts val="2800"/>
              </a:lnSpc>
              <a:spcBef>
                <a:spcPts val="525"/>
              </a:spcBef>
              <a:buNone/>
              <a:defRPr sz="265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Insert date, month, year here</a:t>
            </a:r>
          </a:p>
          <a:p>
            <a:r>
              <a:rPr lang="en-US" dirty="0"/>
              <a:t>Insert presenter name</a:t>
            </a:r>
            <a:endParaRPr lang="en-GB" dirty="0"/>
          </a:p>
        </p:txBody>
      </p:sp>
      <p:sp>
        <p:nvSpPr>
          <p:cNvPr id="8" name="object 6">
            <a:extLst>
              <a:ext uri="{FF2B5EF4-FFF2-40B4-BE49-F238E27FC236}">
                <a16:creationId xmlns:a16="http://schemas.microsoft.com/office/drawing/2014/main" id="{4260E1F7-11D6-4F9A-9CDB-A1450D1E497D}"/>
              </a:ext>
            </a:extLst>
          </p:cNvPr>
          <p:cNvSpPr/>
          <p:nvPr userDrawn="1"/>
        </p:nvSpPr>
        <p:spPr>
          <a:xfrm>
            <a:off x="992097" y="3829921"/>
            <a:ext cx="1584325" cy="0"/>
          </a:xfrm>
          <a:custGeom>
            <a:avLst/>
            <a:gdLst/>
            <a:ahLst/>
            <a:cxnLst/>
            <a:rect l="l" t="t" r="r" b="b"/>
            <a:pathLst>
              <a:path w="1584325">
                <a:moveTo>
                  <a:pt x="0" y="0"/>
                </a:moveTo>
                <a:lnTo>
                  <a:pt x="1584159" y="0"/>
                </a:lnTo>
              </a:path>
            </a:pathLst>
          </a:custGeom>
          <a:ln w="16929">
            <a:solidFill>
              <a:srgbClr val="A6ADB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6">
            <a:extLst>
              <a:ext uri="{FF2B5EF4-FFF2-40B4-BE49-F238E27FC236}">
                <a16:creationId xmlns:a16="http://schemas.microsoft.com/office/drawing/2014/main" id="{BCDE62AB-9720-4075-A15D-483E19C7DA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71922" y="3832747"/>
            <a:ext cx="1590675" cy="0"/>
          </a:xfrm>
          <a:custGeom>
            <a:avLst/>
            <a:gdLst/>
            <a:ahLst/>
            <a:cxnLst/>
            <a:rect l="l" t="t" r="r" b="b"/>
            <a:pathLst>
              <a:path w="1590675">
                <a:moveTo>
                  <a:pt x="0" y="0"/>
                </a:moveTo>
                <a:lnTo>
                  <a:pt x="1590421" y="0"/>
                </a:lnTo>
              </a:path>
            </a:pathLst>
          </a:custGeom>
          <a:ln w="17043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5B6FFB34-2A03-4DFF-8F1A-D7E69F6F829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55058" y="609298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6998E55D-8E2A-4AFE-A61C-B5DBBB7761E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575931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B6C40D-D6BC-4D4D-AF4C-44A15AE979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3773" y="475866"/>
            <a:ext cx="8250058" cy="1224153"/>
          </a:xfrm>
        </p:spPr>
        <p:txBody>
          <a:bodyPr>
            <a:normAutofit/>
          </a:bodyPr>
          <a:lstStyle>
            <a:lvl1pPr>
              <a:lnSpc>
                <a:spcPts val="3470"/>
              </a:lnSpc>
              <a:spcBef>
                <a:spcPts val="750"/>
              </a:spcBef>
              <a:defRPr sz="3600">
                <a:solidFill>
                  <a:srgbClr val="B5121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D462D4-273F-48E4-BC67-135E64C379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3773" y="2313991"/>
            <a:ext cx="9808029" cy="3862971"/>
          </a:xfrm>
        </p:spPr>
        <p:txBody>
          <a:bodyPr/>
          <a:lstStyle>
            <a:lvl1pPr>
              <a:buClr>
                <a:srgbClr val="AEB4B9"/>
              </a:buClr>
              <a:defRPr sz="2600">
                <a:solidFill>
                  <a:schemeClr val="tx1"/>
                </a:solidFill>
              </a:defRPr>
            </a:lvl1pPr>
            <a:lvl2pPr>
              <a:buClr>
                <a:srgbClr val="AEB4B9"/>
              </a:buClr>
              <a:defRPr>
                <a:solidFill>
                  <a:schemeClr val="tx1"/>
                </a:solidFill>
              </a:defRPr>
            </a:lvl2pPr>
            <a:lvl3pPr>
              <a:buClr>
                <a:srgbClr val="AEB4B9"/>
              </a:buClr>
              <a:defRPr>
                <a:solidFill>
                  <a:schemeClr val="tx1"/>
                </a:solidFill>
              </a:defRPr>
            </a:lvl3pPr>
            <a:lvl4pPr>
              <a:buClr>
                <a:srgbClr val="AEB4B9"/>
              </a:buClr>
              <a:defRPr>
                <a:solidFill>
                  <a:schemeClr val="tx1"/>
                </a:solidFill>
              </a:defRPr>
            </a:lvl4pPr>
            <a:lvl5pPr>
              <a:buClr>
                <a:srgbClr val="AEB4B9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8" name="object 4">
            <a:extLst>
              <a:ext uri="{FF2B5EF4-FFF2-40B4-BE49-F238E27FC236}">
                <a16:creationId xmlns:a16="http://schemas.microsoft.com/office/drawing/2014/main" id="{A95A3A47-0757-4333-ACCD-258450620A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811766" y="1841477"/>
            <a:ext cx="1584325" cy="0"/>
          </a:xfrm>
          <a:custGeom>
            <a:avLst/>
            <a:gdLst/>
            <a:ahLst/>
            <a:cxnLst/>
            <a:rect l="l" t="t" r="r" b="b"/>
            <a:pathLst>
              <a:path w="1584325">
                <a:moveTo>
                  <a:pt x="0" y="0"/>
                </a:moveTo>
                <a:lnTo>
                  <a:pt x="1583728" y="0"/>
                </a:lnTo>
              </a:path>
            </a:pathLst>
          </a:custGeom>
          <a:ln w="16929">
            <a:solidFill>
              <a:srgbClr val="A6ADB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0DE9228C-9B11-4DC9-8F13-D4D1ED507A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55058" y="609298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rgbClr val="414042"/>
                </a:solidFill>
              </a:defRPr>
            </a:lvl1pPr>
          </a:lstStyle>
          <a:p>
            <a:fld id="{6998E55D-8E2A-4AFE-A61C-B5DBBB7761E7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4" name="Picture 13" descr="Lancaster University">
            <a:extLst>
              <a:ext uri="{FF2B5EF4-FFF2-40B4-BE49-F238E27FC236}">
                <a16:creationId xmlns:a16="http://schemas.microsoft.com/office/drawing/2014/main" id="{0D9761CB-0BB4-44A2-BF26-F0470B4DCFE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4359" y="762000"/>
            <a:ext cx="2098889" cy="663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17377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D462D4-273F-48E4-BC67-135E64C37926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72883" y="2313991"/>
            <a:ext cx="9742714" cy="3862971"/>
          </a:xfrm>
        </p:spPr>
        <p:txBody>
          <a:bodyPr/>
          <a:lstStyle>
            <a:lvl1pPr marL="0" indent="0">
              <a:spcAft>
                <a:spcPts val="600"/>
              </a:spcAft>
              <a:buClr>
                <a:srgbClr val="AEB4B9"/>
              </a:buClr>
              <a:buNone/>
              <a:defRPr sz="2600" i="0">
                <a:solidFill>
                  <a:schemeClr val="tx1"/>
                </a:solidFill>
              </a:defRPr>
            </a:lvl1pPr>
            <a:lvl2pPr>
              <a:buClr>
                <a:srgbClr val="AEB4B9"/>
              </a:buClr>
              <a:defRPr>
                <a:solidFill>
                  <a:schemeClr val="tx1"/>
                </a:solidFill>
              </a:defRPr>
            </a:lvl2pPr>
            <a:lvl3pPr>
              <a:buClr>
                <a:srgbClr val="AEB4B9"/>
              </a:buClr>
              <a:defRPr>
                <a:solidFill>
                  <a:schemeClr val="tx1"/>
                </a:solidFill>
              </a:defRPr>
            </a:lvl3pPr>
            <a:lvl4pPr>
              <a:buClr>
                <a:srgbClr val="AEB4B9"/>
              </a:buClr>
              <a:defRPr>
                <a:solidFill>
                  <a:schemeClr val="tx1"/>
                </a:solidFill>
              </a:defRPr>
            </a:lvl4pPr>
            <a:lvl5pPr>
              <a:buClr>
                <a:srgbClr val="AEB4B9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Template slide: text only (use italics for sub-headings)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59C926E-B465-430E-9BB4-30F751A3EB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3773" y="475866"/>
            <a:ext cx="8040738" cy="1224153"/>
          </a:xfrm>
        </p:spPr>
        <p:txBody>
          <a:bodyPr>
            <a:normAutofit/>
          </a:bodyPr>
          <a:lstStyle>
            <a:lvl1pPr>
              <a:lnSpc>
                <a:spcPts val="3470"/>
              </a:lnSpc>
              <a:spcBef>
                <a:spcPts val="750"/>
              </a:spcBef>
              <a:defRPr sz="3600">
                <a:solidFill>
                  <a:srgbClr val="B5121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3" name="object 4">
            <a:extLst>
              <a:ext uri="{FF2B5EF4-FFF2-40B4-BE49-F238E27FC236}">
                <a16:creationId xmlns:a16="http://schemas.microsoft.com/office/drawing/2014/main" id="{0BDBDF81-CC4C-4516-B38C-887511BA3E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811766" y="1841477"/>
            <a:ext cx="1584325" cy="0"/>
          </a:xfrm>
          <a:custGeom>
            <a:avLst/>
            <a:gdLst/>
            <a:ahLst/>
            <a:cxnLst/>
            <a:rect l="l" t="t" r="r" b="b"/>
            <a:pathLst>
              <a:path w="1584325">
                <a:moveTo>
                  <a:pt x="0" y="0"/>
                </a:moveTo>
                <a:lnTo>
                  <a:pt x="1583728" y="0"/>
                </a:lnTo>
              </a:path>
            </a:pathLst>
          </a:custGeom>
          <a:ln w="16929">
            <a:solidFill>
              <a:srgbClr val="A6ADB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531E803A-17E5-4587-B9C8-543F40CC183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55058" y="610231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rgbClr val="414042"/>
                </a:solidFill>
              </a:defRPr>
            </a:lvl1pPr>
          </a:lstStyle>
          <a:p>
            <a:fld id="{6998E55D-8E2A-4AFE-A61C-B5DBBB7761E7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7" name="Picture 16" descr="Lancaster University">
            <a:extLst>
              <a:ext uri="{FF2B5EF4-FFF2-40B4-BE49-F238E27FC236}">
                <a16:creationId xmlns:a16="http://schemas.microsoft.com/office/drawing/2014/main" id="{15D4E1DC-C857-4EB7-8E98-3A0E76300C4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4359" y="762000"/>
            <a:ext cx="2098889" cy="663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45719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es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C575D8C4-2991-4037-8748-66E7016A65D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900940" y="2205022"/>
            <a:ext cx="9913240" cy="1399152"/>
          </a:xfrm>
        </p:spPr>
        <p:txBody>
          <a:bodyPr anchor="b">
            <a:normAutofit/>
          </a:bodyPr>
          <a:lstStyle>
            <a:lvl1pPr algn="l">
              <a:lnSpc>
                <a:spcPts val="4400"/>
              </a:lnSpc>
              <a:spcBef>
                <a:spcPts val="1110"/>
              </a:spcBef>
              <a:defRPr sz="4550">
                <a:solidFill>
                  <a:srgbClr val="B5121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Add question text here</a:t>
            </a:r>
            <a:endParaRPr lang="en-GB" dirty="0"/>
          </a:p>
        </p:txBody>
      </p:sp>
      <p:pic>
        <p:nvPicPr>
          <p:cNvPr id="8" name="Picture 7" descr="Lancaster University">
            <a:extLst>
              <a:ext uri="{FF2B5EF4-FFF2-40B4-BE49-F238E27FC236}">
                <a16:creationId xmlns:a16="http://schemas.microsoft.com/office/drawing/2014/main" id="{5A0CDDDE-2A8D-4F00-B876-791A126CBD6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4359" y="762000"/>
            <a:ext cx="2098889" cy="663520"/>
          </a:xfrm>
          <a:prstGeom prst="rect">
            <a:avLst/>
          </a:prstGeom>
        </p:spPr>
      </p:pic>
      <p:sp>
        <p:nvSpPr>
          <p:cNvPr id="9" name="object 5">
            <a:extLst>
              <a:ext uri="{FF2B5EF4-FFF2-40B4-BE49-F238E27FC236}">
                <a16:creationId xmlns:a16="http://schemas.microsoft.com/office/drawing/2014/main" id="{A1F40E0C-FCFE-45A8-B4CD-8E1C0339D4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92097" y="3830968"/>
            <a:ext cx="1584325" cy="0"/>
          </a:xfrm>
          <a:custGeom>
            <a:avLst/>
            <a:gdLst/>
            <a:ahLst/>
            <a:cxnLst/>
            <a:rect l="l" t="t" r="r" b="b"/>
            <a:pathLst>
              <a:path w="1584325">
                <a:moveTo>
                  <a:pt x="0" y="0"/>
                </a:moveTo>
                <a:lnTo>
                  <a:pt x="1584159" y="0"/>
                </a:lnTo>
              </a:path>
            </a:pathLst>
          </a:custGeom>
          <a:ln w="16929">
            <a:solidFill>
              <a:srgbClr val="A6ADB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F55EE488-FA38-4ABE-A8A1-1C0A496D55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55058" y="609298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rgbClr val="414042"/>
                </a:solidFill>
              </a:defRPr>
            </a:lvl1pPr>
          </a:lstStyle>
          <a:p>
            <a:fld id="{6998E55D-8E2A-4AFE-A61C-B5DBBB7761E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729256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2EAACC63-D887-40E8-8239-FD16AE528F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9538" y="522516"/>
            <a:ext cx="7568682" cy="1168172"/>
          </a:xfrm>
        </p:spPr>
        <p:txBody>
          <a:bodyPr>
            <a:normAutofit/>
          </a:bodyPr>
          <a:lstStyle>
            <a:lvl1pPr>
              <a:lnSpc>
                <a:spcPts val="3470"/>
              </a:lnSpc>
              <a:spcBef>
                <a:spcPts val="750"/>
              </a:spcBef>
              <a:defRPr sz="3600">
                <a:solidFill>
                  <a:srgbClr val="B5121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524D0BDC-AEAF-40AB-BD13-7775E20370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9538" y="2313991"/>
            <a:ext cx="4965441" cy="3862971"/>
          </a:xfrm>
        </p:spPr>
        <p:txBody>
          <a:bodyPr/>
          <a:lstStyle>
            <a:lvl1pPr>
              <a:buClr>
                <a:srgbClr val="AEB4B9"/>
              </a:buClr>
              <a:defRPr sz="2600">
                <a:solidFill>
                  <a:schemeClr val="tx1"/>
                </a:solidFill>
              </a:defRPr>
            </a:lvl1pPr>
            <a:lvl2pPr>
              <a:buClr>
                <a:srgbClr val="AEB4B9"/>
              </a:buClr>
              <a:defRPr>
                <a:solidFill>
                  <a:schemeClr val="tx1"/>
                </a:solidFill>
              </a:defRPr>
            </a:lvl2pPr>
            <a:lvl3pPr>
              <a:buClr>
                <a:srgbClr val="AEB4B9"/>
              </a:buClr>
              <a:defRPr>
                <a:solidFill>
                  <a:schemeClr val="tx1"/>
                </a:solidFill>
              </a:defRPr>
            </a:lvl3pPr>
            <a:lvl4pPr>
              <a:buClr>
                <a:srgbClr val="AEB4B9"/>
              </a:buClr>
              <a:defRPr>
                <a:solidFill>
                  <a:schemeClr val="tx1"/>
                </a:solidFill>
              </a:defRPr>
            </a:lvl4pPr>
            <a:lvl5pPr>
              <a:buClr>
                <a:srgbClr val="AEB4B9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2" name="object 4">
            <a:extLst>
              <a:ext uri="{FF2B5EF4-FFF2-40B4-BE49-F238E27FC236}">
                <a16:creationId xmlns:a16="http://schemas.microsoft.com/office/drawing/2014/main" id="{81B46DBF-1B89-405C-A53C-EE0D38B3C8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854508" y="1832146"/>
            <a:ext cx="1584325" cy="0"/>
          </a:xfrm>
          <a:custGeom>
            <a:avLst/>
            <a:gdLst/>
            <a:ahLst/>
            <a:cxnLst/>
            <a:rect l="l" t="t" r="r" b="b"/>
            <a:pathLst>
              <a:path w="1584325">
                <a:moveTo>
                  <a:pt x="0" y="0"/>
                </a:moveTo>
                <a:lnTo>
                  <a:pt x="1583728" y="0"/>
                </a:lnTo>
              </a:path>
            </a:pathLst>
          </a:custGeom>
          <a:ln w="16929">
            <a:solidFill>
              <a:srgbClr val="A6ADB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79DC973B-EFE1-44F1-9FB7-36E4227439C7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369696" y="2317095"/>
            <a:ext cx="4965442" cy="3862971"/>
          </a:xfrm>
        </p:spPr>
        <p:txBody>
          <a:bodyPr/>
          <a:lstStyle>
            <a:lvl1pPr>
              <a:buClr>
                <a:srgbClr val="AEB4B9"/>
              </a:buClr>
              <a:defRPr sz="2600">
                <a:solidFill>
                  <a:schemeClr val="tx1"/>
                </a:solidFill>
              </a:defRPr>
            </a:lvl1pPr>
            <a:lvl2pPr>
              <a:buClr>
                <a:srgbClr val="AEB4B9"/>
              </a:buClr>
              <a:defRPr>
                <a:solidFill>
                  <a:schemeClr val="tx1"/>
                </a:solidFill>
              </a:defRPr>
            </a:lvl2pPr>
            <a:lvl3pPr>
              <a:buClr>
                <a:srgbClr val="AEB4B9"/>
              </a:buClr>
              <a:defRPr>
                <a:solidFill>
                  <a:schemeClr val="tx1"/>
                </a:solidFill>
              </a:defRPr>
            </a:lvl3pPr>
            <a:lvl4pPr>
              <a:buClr>
                <a:srgbClr val="AEB4B9"/>
              </a:buClr>
              <a:defRPr>
                <a:solidFill>
                  <a:schemeClr val="tx1"/>
                </a:solidFill>
              </a:defRPr>
            </a:lvl4pPr>
            <a:lvl5pPr>
              <a:buClr>
                <a:srgbClr val="AEB4B9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749C0CEC-03F4-4704-9D20-E00E4CD065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55058" y="609298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rgbClr val="414042"/>
                </a:solidFill>
              </a:defRPr>
            </a:lvl1pPr>
          </a:lstStyle>
          <a:p>
            <a:fld id="{6998E55D-8E2A-4AFE-A61C-B5DBBB7761E7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21" name="Picture 20" descr="Lancaster University">
            <a:extLst>
              <a:ext uri="{FF2B5EF4-FFF2-40B4-BE49-F238E27FC236}">
                <a16:creationId xmlns:a16="http://schemas.microsoft.com/office/drawing/2014/main" id="{607635CB-A9C5-437C-8837-4C730E8C637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4359" y="762000"/>
            <a:ext cx="2098889" cy="663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89339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75887E-4F05-4593-B389-647D40DD03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46478" y="1681163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3C9B9D8-EA34-4852-A458-9C736D59E6A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46478" y="2505075"/>
            <a:ext cx="5157787" cy="3684588"/>
          </a:xfrm>
        </p:spPr>
        <p:txBody>
          <a:bodyPr/>
          <a:lstStyle>
            <a:lvl1pPr>
              <a:buClr>
                <a:srgbClr val="AEB4B9"/>
              </a:buClr>
              <a:defRPr sz="2600"/>
            </a:lvl1pPr>
            <a:lvl2pPr>
              <a:buClr>
                <a:srgbClr val="AEB4B9"/>
              </a:buClr>
              <a:defRPr/>
            </a:lvl2pPr>
            <a:lvl3pPr>
              <a:buClr>
                <a:srgbClr val="AEB4B9"/>
              </a:buClr>
              <a:defRPr/>
            </a:lvl3pPr>
            <a:lvl4pPr>
              <a:buClr>
                <a:srgbClr val="AEB4B9"/>
              </a:buClr>
              <a:defRPr/>
            </a:lvl4pPr>
            <a:lvl5pPr>
              <a:buClr>
                <a:srgbClr val="AEB4B9"/>
              </a:buClr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83E91B9-1447-4EAE-9AB6-9200E96A989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8105AF1-67AB-413D-B37A-83B233A5D7C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buClr>
                <a:srgbClr val="AEB4B9"/>
              </a:buClr>
              <a:defRPr sz="2600"/>
            </a:lvl1pPr>
            <a:lvl2pPr>
              <a:buClr>
                <a:srgbClr val="AEB4B9"/>
              </a:buClr>
              <a:defRPr/>
            </a:lvl2pPr>
            <a:lvl3pPr>
              <a:buClr>
                <a:srgbClr val="AEB4B9"/>
              </a:buClr>
              <a:defRPr/>
            </a:lvl3pPr>
            <a:lvl4pPr>
              <a:buClr>
                <a:srgbClr val="AEB4B9"/>
              </a:buClr>
              <a:defRPr/>
            </a:lvl4pPr>
            <a:lvl5pPr>
              <a:buClr>
                <a:srgbClr val="AEB4B9"/>
              </a:buClr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EBFEF35C-6404-4538-8F34-0A8878183E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5559" y="531848"/>
            <a:ext cx="7568682" cy="1158840"/>
          </a:xfrm>
        </p:spPr>
        <p:txBody>
          <a:bodyPr>
            <a:normAutofit/>
          </a:bodyPr>
          <a:lstStyle>
            <a:lvl1pPr>
              <a:lnSpc>
                <a:spcPts val="3470"/>
              </a:lnSpc>
              <a:spcBef>
                <a:spcPts val="750"/>
              </a:spcBef>
              <a:defRPr sz="3600">
                <a:solidFill>
                  <a:srgbClr val="B5121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3" name="object 4">
            <a:extLst>
              <a:ext uri="{FF2B5EF4-FFF2-40B4-BE49-F238E27FC236}">
                <a16:creationId xmlns:a16="http://schemas.microsoft.com/office/drawing/2014/main" id="{3D487BA0-3AE0-4031-8055-C6AFDC31E0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835846" y="1832146"/>
            <a:ext cx="1584325" cy="0"/>
          </a:xfrm>
          <a:custGeom>
            <a:avLst/>
            <a:gdLst/>
            <a:ahLst/>
            <a:cxnLst/>
            <a:rect l="l" t="t" r="r" b="b"/>
            <a:pathLst>
              <a:path w="1584325">
                <a:moveTo>
                  <a:pt x="0" y="0"/>
                </a:moveTo>
                <a:lnTo>
                  <a:pt x="1583728" y="0"/>
                </a:lnTo>
              </a:path>
            </a:pathLst>
          </a:custGeom>
          <a:ln w="16929">
            <a:solidFill>
              <a:srgbClr val="A6ADB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983E33A9-9C13-43F2-93A7-5CD7A6D522E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955058" y="609298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rgbClr val="414042"/>
                </a:solidFill>
              </a:defRPr>
            </a:lvl1pPr>
          </a:lstStyle>
          <a:p>
            <a:fld id="{6998E55D-8E2A-4AFE-A61C-B5DBBB7761E7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7" name="Picture 16" descr="Lancaster University">
            <a:extLst>
              <a:ext uri="{FF2B5EF4-FFF2-40B4-BE49-F238E27FC236}">
                <a16:creationId xmlns:a16="http://schemas.microsoft.com/office/drawing/2014/main" id="{24641CFC-5847-40DB-B4F0-5496D257DA5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4359" y="762000"/>
            <a:ext cx="2098889" cy="663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13404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k object 16">
            <a:extLst>
              <a:ext uri="{FF2B5EF4-FFF2-40B4-BE49-F238E27FC236}">
                <a16:creationId xmlns:a16="http://schemas.microsoft.com/office/drawing/2014/main" id="{AEA68D54-1EAD-45D6-B6CC-D07221904D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5986" y="95973"/>
            <a:ext cx="12001500" cy="6666230"/>
          </a:xfrm>
          <a:custGeom>
            <a:avLst/>
            <a:gdLst/>
            <a:ahLst/>
            <a:cxnLst/>
            <a:rect l="l" t="t" r="r" b="b"/>
            <a:pathLst>
              <a:path w="12001500" h="6666230">
                <a:moveTo>
                  <a:pt x="0" y="6666039"/>
                </a:moveTo>
                <a:lnTo>
                  <a:pt x="12001233" y="6666039"/>
                </a:lnTo>
                <a:lnTo>
                  <a:pt x="12001233" y="0"/>
                </a:lnTo>
                <a:lnTo>
                  <a:pt x="0" y="0"/>
                </a:lnTo>
                <a:lnTo>
                  <a:pt x="0" y="6666039"/>
                </a:lnTo>
                <a:close/>
              </a:path>
            </a:pathLst>
          </a:custGeom>
          <a:ln w="191960">
            <a:solidFill>
              <a:srgbClr val="E9ECE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65B8E11-7BA2-4A60-A654-2F22523E46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8189B7-2C82-485D-8C8C-9F6C4A0298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669930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49" r:id="rId2"/>
    <p:sldLayoutId id="2147483663" r:id="rId3"/>
    <p:sldLayoutId id="2147483664" r:id="rId4"/>
    <p:sldLayoutId id="2147483650" r:id="rId5"/>
    <p:sldLayoutId id="2147483665" r:id="rId6"/>
    <p:sldLayoutId id="2147483651" r:id="rId7"/>
    <p:sldLayoutId id="2147483652" r:id="rId8"/>
    <p:sldLayoutId id="2147483653" r:id="rId9"/>
    <p:sldLayoutId id="2147483654" r:id="rId10"/>
    <p:sldLayoutId id="2147483655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AEB4B9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AEB4B9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AEB4B9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AEB4B9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AEB4B9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DEE653-6E27-4831-86B7-E039851F582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Introducing Interactions into Multiple Regression Models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6CD63C9-F6C8-478C-89B8-93946BDDBE5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GB" dirty="0"/>
              <a:t>PSYC234 Week 13</a:t>
            </a:r>
          </a:p>
          <a:p>
            <a:r>
              <a:rPr lang="en-GB" dirty="0"/>
              <a:t>Dr Emma Mills e.mills@lancaster.ac.uk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D37A4EB-0CC6-4561-A126-9A20F1A4FB6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998E55D-8E2A-4AFE-A61C-B5DBBB7761E7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93006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23C284D-222B-215D-282D-2749EB59E5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Simple Regression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3E6516E-D0AB-4DE9-0CE8-EFBD17939E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998E55D-8E2A-4AFE-A61C-B5DBBB7761E7}" type="slidenum">
              <a:rPr lang="en-GB" smtClean="0"/>
              <a:pPr/>
              <a:t>10</a:t>
            </a:fld>
            <a:endParaRPr lang="en-GB"/>
          </a:p>
        </p:txBody>
      </p:sp>
      <p:pic>
        <p:nvPicPr>
          <p:cNvPr id="32" name="Picture 31" descr="Chart, scatter chart&#10;&#10;Description automatically generated">
            <a:extLst>
              <a:ext uri="{FF2B5EF4-FFF2-40B4-BE49-F238E27FC236}">
                <a16:creationId xmlns:a16="http://schemas.microsoft.com/office/drawing/2014/main" id="{826EE31E-0EA2-E83D-E862-38085221D6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3940" y="1673742"/>
            <a:ext cx="7772400" cy="4860313"/>
          </a:xfrm>
          <a:prstGeom prst="rect">
            <a:avLst/>
          </a:prstGeom>
        </p:spPr>
      </p:pic>
      <p:grpSp>
        <p:nvGrpSpPr>
          <p:cNvPr id="33" name="Group 32">
            <a:extLst>
              <a:ext uri="{FF2B5EF4-FFF2-40B4-BE49-F238E27FC236}">
                <a16:creationId xmlns:a16="http://schemas.microsoft.com/office/drawing/2014/main" id="{0D60F89C-5970-3BD1-2B1B-EA289FB8D29D}"/>
              </a:ext>
            </a:extLst>
          </p:cNvPr>
          <p:cNvGrpSpPr/>
          <p:nvPr/>
        </p:nvGrpSpPr>
        <p:grpSpPr>
          <a:xfrm>
            <a:off x="224370" y="4426686"/>
            <a:ext cx="2585934" cy="369332"/>
            <a:chOff x="553986" y="4660606"/>
            <a:chExt cx="2585934" cy="369332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F209E152-0F17-40EF-2C05-71468839471E}"/>
                </a:ext>
              </a:extLst>
            </p:cNvPr>
            <p:cNvSpPr txBox="1"/>
            <p:nvPr/>
          </p:nvSpPr>
          <p:spPr>
            <a:xfrm>
              <a:off x="553986" y="4660606"/>
              <a:ext cx="15720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Intercept black</a:t>
              </a:r>
            </a:p>
          </p:txBody>
        </p:sp>
        <p:cxnSp>
          <p:nvCxnSpPr>
            <p:cNvPr id="13" name="Straight Arrow Connector 12">
              <a:extLst>
                <a:ext uri="{FF2B5EF4-FFF2-40B4-BE49-F238E27FC236}">
                  <a16:creationId xmlns:a16="http://schemas.microsoft.com/office/drawing/2014/main" id="{7CC60C10-566D-6571-B429-03A582519984}"/>
                </a:ext>
              </a:extLst>
            </p:cNvPr>
            <p:cNvCxnSpPr/>
            <p:nvPr/>
          </p:nvCxnSpPr>
          <p:spPr>
            <a:xfrm>
              <a:off x="2129315" y="4856844"/>
              <a:ext cx="1010605" cy="74428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DAE3F0F8-4CD6-2D48-3846-B4B16601A4B5}"/>
              </a:ext>
            </a:extLst>
          </p:cNvPr>
          <p:cNvGrpSpPr/>
          <p:nvPr/>
        </p:nvGrpSpPr>
        <p:grpSpPr>
          <a:xfrm>
            <a:off x="8990700" y="2946338"/>
            <a:ext cx="2428304" cy="473693"/>
            <a:chOff x="9171456" y="2946338"/>
            <a:chExt cx="2428304" cy="473693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6A393981-3DD2-3E6B-56EE-CA15DC4856E5}"/>
                </a:ext>
              </a:extLst>
            </p:cNvPr>
            <p:cNvSpPr txBox="1"/>
            <p:nvPr/>
          </p:nvSpPr>
          <p:spPr>
            <a:xfrm>
              <a:off x="10086566" y="3050699"/>
              <a:ext cx="15131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slope black</a:t>
              </a:r>
            </a:p>
          </p:txBody>
        </p:sp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BB63B188-E4E2-BCB7-E454-30177772BD61}"/>
                </a:ext>
              </a:extLst>
            </p:cNvPr>
            <p:cNvCxnSpPr>
              <a:cxnSpLocks/>
            </p:cNvCxnSpPr>
            <p:nvPr/>
          </p:nvCxnSpPr>
          <p:spPr>
            <a:xfrm rot="11940000">
              <a:off x="9171456" y="2946338"/>
              <a:ext cx="1041992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95393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1D0233-6FE5-2E5C-E5CB-7BE1C2D721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C2A3E6F-B226-5B9A-FB42-F9F98D7340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Simple Regression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A0089C-5CDE-B5C9-62E7-E825C0AD62C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998E55D-8E2A-4AFE-A61C-B5DBBB7761E7}" type="slidenum">
              <a:rPr lang="en-GB" smtClean="0"/>
              <a:pPr/>
              <a:t>11</a:t>
            </a:fld>
            <a:endParaRPr lang="en-GB"/>
          </a:p>
        </p:txBody>
      </p:sp>
      <p:pic>
        <p:nvPicPr>
          <p:cNvPr id="32" name="Picture 31" descr="Chart, scatter chart&#10;&#10;Description automatically generated">
            <a:extLst>
              <a:ext uri="{FF2B5EF4-FFF2-40B4-BE49-F238E27FC236}">
                <a16:creationId xmlns:a16="http://schemas.microsoft.com/office/drawing/2014/main" id="{EF6EB3DE-6C22-47C3-ACB5-0CE7FDC9F5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3940" y="1673742"/>
            <a:ext cx="7772400" cy="4860313"/>
          </a:xfrm>
          <a:prstGeom prst="rect">
            <a:avLst/>
          </a:prstGeom>
        </p:spPr>
      </p:pic>
      <p:grpSp>
        <p:nvGrpSpPr>
          <p:cNvPr id="33" name="Group 32">
            <a:extLst>
              <a:ext uri="{FF2B5EF4-FFF2-40B4-BE49-F238E27FC236}">
                <a16:creationId xmlns:a16="http://schemas.microsoft.com/office/drawing/2014/main" id="{D938F6ED-DB15-18FF-48C0-AC499DD3E95D}"/>
              </a:ext>
            </a:extLst>
          </p:cNvPr>
          <p:cNvGrpSpPr/>
          <p:nvPr/>
        </p:nvGrpSpPr>
        <p:grpSpPr>
          <a:xfrm>
            <a:off x="224370" y="4426686"/>
            <a:ext cx="2585934" cy="369332"/>
            <a:chOff x="553986" y="4660606"/>
            <a:chExt cx="2585934" cy="369332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D0EA78C9-AD8B-5F0F-C32A-D13F876B26BD}"/>
                </a:ext>
              </a:extLst>
            </p:cNvPr>
            <p:cNvSpPr txBox="1"/>
            <p:nvPr/>
          </p:nvSpPr>
          <p:spPr>
            <a:xfrm>
              <a:off x="553986" y="4660606"/>
              <a:ext cx="15720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Intercept black</a:t>
              </a:r>
            </a:p>
          </p:txBody>
        </p:sp>
        <p:cxnSp>
          <p:nvCxnSpPr>
            <p:cNvPr id="13" name="Straight Arrow Connector 12">
              <a:extLst>
                <a:ext uri="{FF2B5EF4-FFF2-40B4-BE49-F238E27FC236}">
                  <a16:creationId xmlns:a16="http://schemas.microsoft.com/office/drawing/2014/main" id="{BFE25DDE-6FA6-3539-73E3-447704B4E02F}"/>
                </a:ext>
              </a:extLst>
            </p:cNvPr>
            <p:cNvCxnSpPr/>
            <p:nvPr/>
          </p:nvCxnSpPr>
          <p:spPr>
            <a:xfrm>
              <a:off x="2129315" y="4856844"/>
              <a:ext cx="1010605" cy="74428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32D38055-C155-163A-C58F-15FE5C8BB018}"/>
              </a:ext>
            </a:extLst>
          </p:cNvPr>
          <p:cNvGrpSpPr/>
          <p:nvPr/>
        </p:nvGrpSpPr>
        <p:grpSpPr>
          <a:xfrm>
            <a:off x="8990700" y="2946338"/>
            <a:ext cx="2428304" cy="473693"/>
            <a:chOff x="9171456" y="2946338"/>
            <a:chExt cx="2428304" cy="473693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0CE1257C-A81D-FB01-A1AA-4291861F2724}"/>
                </a:ext>
              </a:extLst>
            </p:cNvPr>
            <p:cNvSpPr txBox="1"/>
            <p:nvPr/>
          </p:nvSpPr>
          <p:spPr>
            <a:xfrm>
              <a:off x="10086566" y="3050699"/>
              <a:ext cx="15131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slope black</a:t>
              </a:r>
            </a:p>
          </p:txBody>
        </p:sp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64964C54-0A1E-99C3-9205-6EF9F564FA97}"/>
                </a:ext>
              </a:extLst>
            </p:cNvPr>
            <p:cNvCxnSpPr>
              <a:cxnSpLocks/>
            </p:cNvCxnSpPr>
            <p:nvPr/>
          </p:nvCxnSpPr>
          <p:spPr>
            <a:xfrm rot="11940000">
              <a:off x="9171456" y="2946338"/>
              <a:ext cx="1041992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D75035D-97E3-3A94-5912-3FB290A9B9B2}"/>
              </a:ext>
            </a:extLst>
          </p:cNvPr>
          <p:cNvCxnSpPr/>
          <p:nvPr/>
        </p:nvCxnSpPr>
        <p:spPr>
          <a:xfrm>
            <a:off x="5835650" y="3695700"/>
            <a:ext cx="0" cy="24765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91025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F5235B-9784-4AF1-0F87-F970AB8E3A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A3784F2-D54A-CC53-2682-91D04FFDD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Simple Regression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1C0218A-193C-BA11-D1F8-F2BC96B4EEE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998E55D-8E2A-4AFE-A61C-B5DBBB7761E7}" type="slidenum">
              <a:rPr lang="en-GB" smtClean="0"/>
              <a:pPr/>
              <a:t>12</a:t>
            </a:fld>
            <a:endParaRPr lang="en-GB"/>
          </a:p>
        </p:txBody>
      </p:sp>
      <p:pic>
        <p:nvPicPr>
          <p:cNvPr id="32" name="Picture 31" descr="Chart, scatter chart&#10;&#10;Description automatically generated">
            <a:extLst>
              <a:ext uri="{FF2B5EF4-FFF2-40B4-BE49-F238E27FC236}">
                <a16:creationId xmlns:a16="http://schemas.microsoft.com/office/drawing/2014/main" id="{1760FE96-3331-AB1D-59A4-44BBCD0625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3940" y="1673742"/>
            <a:ext cx="7772400" cy="4860313"/>
          </a:xfrm>
          <a:prstGeom prst="rect">
            <a:avLst/>
          </a:prstGeom>
        </p:spPr>
      </p:pic>
      <p:grpSp>
        <p:nvGrpSpPr>
          <p:cNvPr id="33" name="Group 32">
            <a:extLst>
              <a:ext uri="{FF2B5EF4-FFF2-40B4-BE49-F238E27FC236}">
                <a16:creationId xmlns:a16="http://schemas.microsoft.com/office/drawing/2014/main" id="{A125ED38-4EBB-5B68-74E4-8A1B6A4046DD}"/>
              </a:ext>
            </a:extLst>
          </p:cNvPr>
          <p:cNvGrpSpPr/>
          <p:nvPr/>
        </p:nvGrpSpPr>
        <p:grpSpPr>
          <a:xfrm>
            <a:off x="224370" y="4426686"/>
            <a:ext cx="2585934" cy="369332"/>
            <a:chOff x="553986" y="4660606"/>
            <a:chExt cx="2585934" cy="369332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6E579D20-9250-7E95-F88B-B9344F0F8873}"/>
                </a:ext>
              </a:extLst>
            </p:cNvPr>
            <p:cNvSpPr txBox="1"/>
            <p:nvPr/>
          </p:nvSpPr>
          <p:spPr>
            <a:xfrm>
              <a:off x="553986" y="4660606"/>
              <a:ext cx="15720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Intercept black</a:t>
              </a:r>
            </a:p>
          </p:txBody>
        </p:sp>
        <p:cxnSp>
          <p:nvCxnSpPr>
            <p:cNvPr id="13" name="Straight Arrow Connector 12">
              <a:extLst>
                <a:ext uri="{FF2B5EF4-FFF2-40B4-BE49-F238E27FC236}">
                  <a16:creationId xmlns:a16="http://schemas.microsoft.com/office/drawing/2014/main" id="{2666FCCA-E5BE-5E8C-A1D7-490F7787B8B7}"/>
                </a:ext>
              </a:extLst>
            </p:cNvPr>
            <p:cNvCxnSpPr/>
            <p:nvPr/>
          </p:nvCxnSpPr>
          <p:spPr>
            <a:xfrm>
              <a:off x="2129315" y="4856844"/>
              <a:ext cx="1010605" cy="74428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03074451-D311-6D01-FDB2-A3F7C76E592C}"/>
              </a:ext>
            </a:extLst>
          </p:cNvPr>
          <p:cNvGrpSpPr/>
          <p:nvPr/>
        </p:nvGrpSpPr>
        <p:grpSpPr>
          <a:xfrm>
            <a:off x="8990700" y="2946338"/>
            <a:ext cx="2428304" cy="473693"/>
            <a:chOff x="9171456" y="2946338"/>
            <a:chExt cx="2428304" cy="473693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96B6E424-C5CA-31D2-CF87-5198E66340BA}"/>
                </a:ext>
              </a:extLst>
            </p:cNvPr>
            <p:cNvSpPr txBox="1"/>
            <p:nvPr/>
          </p:nvSpPr>
          <p:spPr>
            <a:xfrm>
              <a:off x="10086566" y="3050699"/>
              <a:ext cx="15131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slope black</a:t>
              </a:r>
            </a:p>
          </p:txBody>
        </p:sp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CF4AF324-FAC7-8DD1-0D06-F64CC591A3E9}"/>
                </a:ext>
              </a:extLst>
            </p:cNvPr>
            <p:cNvCxnSpPr>
              <a:cxnSpLocks/>
            </p:cNvCxnSpPr>
            <p:nvPr/>
          </p:nvCxnSpPr>
          <p:spPr>
            <a:xfrm rot="11940000">
              <a:off x="9171456" y="2946338"/>
              <a:ext cx="1041992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1A3A223-AFF9-690F-FA8E-55A3677DA50D}"/>
              </a:ext>
            </a:extLst>
          </p:cNvPr>
          <p:cNvCxnSpPr/>
          <p:nvPr/>
        </p:nvCxnSpPr>
        <p:spPr>
          <a:xfrm>
            <a:off x="5835650" y="3695700"/>
            <a:ext cx="0" cy="24765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22C5504-E219-6E97-ABB3-FA45CCE5023B}"/>
              </a:ext>
            </a:extLst>
          </p:cNvPr>
          <p:cNvCxnSpPr/>
          <p:nvPr/>
        </p:nvCxnSpPr>
        <p:spPr>
          <a:xfrm flipH="1">
            <a:off x="2730500" y="3683000"/>
            <a:ext cx="3098800" cy="508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71098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3A4B75-6A7B-E6ED-0221-FFDA11A937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AB601C-54DF-032C-A795-1E455DDF19C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err="1"/>
              <a:t>Rstudio</a:t>
            </a:r>
            <a:r>
              <a:rPr lang="en-GB" dirty="0"/>
              <a:t>: Adding a further predictor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94F6B8F-EA78-66EE-F6F5-DC773893E4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998E55D-8E2A-4AFE-A61C-B5DBBB7761E7}" type="slidenum">
              <a:rPr lang="en-GB" smtClean="0"/>
              <a:pPr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74414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23C284D-222B-215D-282D-2749EB59E5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 interaction in the presence of two groups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3E6516E-D0AB-4DE9-0CE8-EFBD17939E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998E55D-8E2A-4AFE-A61C-B5DBBB7761E7}" type="slidenum">
              <a:rPr lang="en-GB" smtClean="0"/>
              <a:pPr/>
              <a:t>14</a:t>
            </a:fld>
            <a:endParaRPr lang="en-GB"/>
          </a:p>
        </p:txBody>
      </p:sp>
      <p:pic>
        <p:nvPicPr>
          <p:cNvPr id="8" name="Picture 7" descr="Chart, scatter chart&#10;&#10;Description automatically generated">
            <a:extLst>
              <a:ext uri="{FF2B5EF4-FFF2-40B4-BE49-F238E27FC236}">
                <a16:creationId xmlns:a16="http://schemas.microsoft.com/office/drawing/2014/main" id="{9BF76082-A31F-3368-3CA7-D5FE679F0B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5097" y="1703108"/>
            <a:ext cx="6698511" cy="4727508"/>
          </a:xfrm>
          <a:prstGeom prst="rect">
            <a:avLst/>
          </a:prstGeom>
        </p:spPr>
      </p:pic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5226BA43-DD46-B599-0262-F08360E9CC08}"/>
              </a:ext>
            </a:extLst>
          </p:cNvPr>
          <p:cNvCxnSpPr/>
          <p:nvPr/>
        </p:nvCxnSpPr>
        <p:spPr>
          <a:xfrm>
            <a:off x="8050696" y="2196548"/>
            <a:ext cx="0" cy="884582"/>
          </a:xfrm>
          <a:prstGeom prst="straightConnector1">
            <a:avLst/>
          </a:prstGeom>
          <a:ln w="34925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FA84BA88-0FFE-37E0-1ACA-3D6B29D7C71B}"/>
              </a:ext>
            </a:extLst>
          </p:cNvPr>
          <p:cNvCxnSpPr/>
          <p:nvPr/>
        </p:nvCxnSpPr>
        <p:spPr>
          <a:xfrm>
            <a:off x="5715074" y="3050699"/>
            <a:ext cx="0" cy="884582"/>
          </a:xfrm>
          <a:prstGeom prst="straightConnector1">
            <a:avLst/>
          </a:prstGeom>
          <a:ln w="34925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56D94994-E8F2-08D4-0E32-ACF002771CBD}"/>
              </a:ext>
            </a:extLst>
          </p:cNvPr>
          <p:cNvCxnSpPr/>
          <p:nvPr/>
        </p:nvCxnSpPr>
        <p:spPr>
          <a:xfrm>
            <a:off x="3358180" y="3968645"/>
            <a:ext cx="0" cy="884582"/>
          </a:xfrm>
          <a:prstGeom prst="straightConnector1">
            <a:avLst/>
          </a:prstGeom>
          <a:ln w="34925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4">
            <a:extLst>
              <a:ext uri="{FF2B5EF4-FFF2-40B4-BE49-F238E27FC236}">
                <a16:creationId xmlns:a16="http://schemas.microsoft.com/office/drawing/2014/main" id="{6AA72F29-B7B1-4BB7-52A3-D70DA16E88A0}"/>
              </a:ext>
            </a:extLst>
          </p:cNvPr>
          <p:cNvGrpSpPr/>
          <p:nvPr/>
        </p:nvGrpSpPr>
        <p:grpSpPr>
          <a:xfrm>
            <a:off x="550447" y="2109905"/>
            <a:ext cx="10683521" cy="1863864"/>
            <a:chOff x="550447" y="2109905"/>
            <a:chExt cx="10683521" cy="1863864"/>
          </a:xfrm>
        </p:grpSpPr>
        <p:cxnSp>
          <p:nvCxnSpPr>
            <p:cNvPr id="12" name="Straight Arrow Connector 11">
              <a:extLst>
                <a:ext uri="{FF2B5EF4-FFF2-40B4-BE49-F238E27FC236}">
                  <a16:creationId xmlns:a16="http://schemas.microsoft.com/office/drawing/2014/main" id="{26194906-B743-D832-7A44-7C62FD7B241E}"/>
                </a:ext>
              </a:extLst>
            </p:cNvPr>
            <p:cNvCxnSpPr/>
            <p:nvPr/>
          </p:nvCxnSpPr>
          <p:spPr>
            <a:xfrm>
              <a:off x="2126000" y="3859619"/>
              <a:ext cx="1010605" cy="74428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0F3E33BD-55E6-1C6D-9344-EA609685A943}"/>
                </a:ext>
              </a:extLst>
            </p:cNvPr>
            <p:cNvCxnSpPr>
              <a:cxnSpLocks/>
            </p:cNvCxnSpPr>
            <p:nvPr/>
          </p:nvCxnSpPr>
          <p:spPr>
            <a:xfrm rot="11940000">
              <a:off x="8707166" y="2109905"/>
              <a:ext cx="1041992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4B4206FC-5C6C-7562-0253-A087A2D7445A}"/>
                </a:ext>
              </a:extLst>
            </p:cNvPr>
            <p:cNvSpPr txBox="1"/>
            <p:nvPr/>
          </p:nvSpPr>
          <p:spPr>
            <a:xfrm>
              <a:off x="550447" y="3604437"/>
              <a:ext cx="15131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Intercept grey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3F986DDC-A86A-989B-AAE5-C6F8186DC013}"/>
                </a:ext>
              </a:extLst>
            </p:cNvPr>
            <p:cNvSpPr txBox="1"/>
            <p:nvPr/>
          </p:nvSpPr>
          <p:spPr>
            <a:xfrm>
              <a:off x="9720774" y="2147370"/>
              <a:ext cx="15131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slope grey</a:t>
              </a: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37D61F8A-71FF-C218-B74C-52B0791D8A54}"/>
              </a:ext>
            </a:extLst>
          </p:cNvPr>
          <p:cNvGrpSpPr/>
          <p:nvPr/>
        </p:nvGrpSpPr>
        <p:grpSpPr>
          <a:xfrm>
            <a:off x="553986" y="2946338"/>
            <a:ext cx="11045774" cy="2083600"/>
            <a:chOff x="553986" y="2946338"/>
            <a:chExt cx="11045774" cy="2083600"/>
          </a:xfrm>
        </p:grpSpPr>
        <p:cxnSp>
          <p:nvCxnSpPr>
            <p:cNvPr id="13" name="Straight Arrow Connector 12">
              <a:extLst>
                <a:ext uri="{FF2B5EF4-FFF2-40B4-BE49-F238E27FC236}">
                  <a16:creationId xmlns:a16="http://schemas.microsoft.com/office/drawing/2014/main" id="{7CC60C10-566D-6571-B429-03A582519984}"/>
                </a:ext>
              </a:extLst>
            </p:cNvPr>
            <p:cNvCxnSpPr/>
            <p:nvPr/>
          </p:nvCxnSpPr>
          <p:spPr>
            <a:xfrm>
              <a:off x="2129315" y="4856844"/>
              <a:ext cx="1010605" cy="74428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BB63B188-E4E2-BCB7-E454-30177772BD61}"/>
                </a:ext>
              </a:extLst>
            </p:cNvPr>
            <p:cNvCxnSpPr>
              <a:cxnSpLocks/>
            </p:cNvCxnSpPr>
            <p:nvPr/>
          </p:nvCxnSpPr>
          <p:spPr>
            <a:xfrm rot="11940000">
              <a:off x="9171456" y="2946338"/>
              <a:ext cx="1041992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F209E152-0F17-40EF-2C05-71468839471E}"/>
                </a:ext>
              </a:extLst>
            </p:cNvPr>
            <p:cNvSpPr txBox="1"/>
            <p:nvPr/>
          </p:nvSpPr>
          <p:spPr>
            <a:xfrm>
              <a:off x="553986" y="4660606"/>
              <a:ext cx="15720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Intercept black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6A393981-3DD2-3E6B-56EE-CA15DC4856E5}"/>
                </a:ext>
              </a:extLst>
            </p:cNvPr>
            <p:cNvSpPr txBox="1"/>
            <p:nvPr/>
          </p:nvSpPr>
          <p:spPr>
            <a:xfrm>
              <a:off x="10086566" y="3050699"/>
              <a:ext cx="15131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slope black</a:t>
              </a:r>
            </a:p>
          </p:txBody>
        </p:sp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EDABA583-096F-3D13-241C-ED5B04D7E8C9}"/>
              </a:ext>
            </a:extLst>
          </p:cNvPr>
          <p:cNvSpPr txBox="1"/>
          <p:nvPr/>
        </p:nvSpPr>
        <p:spPr>
          <a:xfrm>
            <a:off x="9872559" y="3650511"/>
            <a:ext cx="1513194" cy="258532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Parallel lines indicate no difference in the slopes of two groups across the range of values in Mother’s IQ</a:t>
            </a:r>
          </a:p>
        </p:txBody>
      </p:sp>
    </p:spTree>
    <p:extLst>
      <p:ext uri="{BB962C8B-B14F-4D97-AF65-F5344CB8AC3E}">
        <p14:creationId xmlns:p14="http://schemas.microsoft.com/office/powerpoint/2010/main" val="1501682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repeatCount="1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0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50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6" presetClass="emph" presetSubtype="0" repeatCount="1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10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50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6" presetClass="emph" presetSubtype="0" repeatCount="1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10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50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1282F7-B8B0-3ADF-89E2-32F3628EAB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6FFCC0-6A23-AF26-76D8-C5A4238A431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err="1"/>
              <a:t>Rstudio</a:t>
            </a:r>
            <a:r>
              <a:rPr lang="en-GB" dirty="0"/>
              <a:t>: Adding an interaction term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6939DB8-516B-091E-F29A-C49D4E00212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998E55D-8E2A-4AFE-A61C-B5DBBB7761E7}" type="slidenum">
              <a:rPr lang="en-GB" smtClean="0"/>
              <a:pPr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179359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 descr="Chart, scatter chart&#10;&#10;Description automatically generated">
            <a:extLst>
              <a:ext uri="{FF2B5EF4-FFF2-40B4-BE49-F238E27FC236}">
                <a16:creationId xmlns:a16="http://schemas.microsoft.com/office/drawing/2014/main" id="{03224E84-7528-5D7B-438B-C2DA43574E2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5357" y="1882581"/>
            <a:ext cx="7556620" cy="4667075"/>
          </a:xfr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B23C284D-222B-215D-282D-2749EB59E5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Different rates of change across levels of one predictor for the levels of another predictor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3E6516E-D0AB-4DE9-0CE8-EFBD17939E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998E55D-8E2A-4AFE-A61C-B5DBBB7761E7}" type="slidenum">
              <a:rPr lang="en-GB" smtClean="0"/>
              <a:pPr/>
              <a:t>16</a:t>
            </a:fld>
            <a:endParaRPr lang="en-GB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E977CF38-92DD-DEFA-8540-2702296DAFC6}"/>
              </a:ext>
            </a:extLst>
          </p:cNvPr>
          <p:cNvGrpSpPr/>
          <p:nvPr/>
        </p:nvGrpSpPr>
        <p:grpSpPr>
          <a:xfrm>
            <a:off x="405129" y="3233421"/>
            <a:ext cx="11198171" cy="2286175"/>
            <a:chOff x="405129" y="3233421"/>
            <a:chExt cx="11198171" cy="2286175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C2239CE5-F5E9-2C3C-F098-FAE5C5B1D2B6}"/>
                </a:ext>
              </a:extLst>
            </p:cNvPr>
            <p:cNvGrpSpPr/>
            <p:nvPr/>
          </p:nvGrpSpPr>
          <p:grpSpPr>
            <a:xfrm>
              <a:off x="405129" y="4873265"/>
              <a:ext cx="1990504" cy="646331"/>
              <a:chOff x="1149416" y="4660606"/>
              <a:chExt cx="1990504" cy="646331"/>
            </a:xfrm>
          </p:grpSpPr>
          <p:cxnSp>
            <p:nvCxnSpPr>
              <p:cNvPr id="5" name="Straight Arrow Connector 4">
                <a:extLst>
                  <a:ext uri="{FF2B5EF4-FFF2-40B4-BE49-F238E27FC236}">
                    <a16:creationId xmlns:a16="http://schemas.microsoft.com/office/drawing/2014/main" id="{1CDD6816-CD7F-9C57-C240-522637F077B5}"/>
                  </a:ext>
                </a:extLst>
              </p:cNvPr>
              <p:cNvCxnSpPr/>
              <p:nvPr/>
            </p:nvCxnSpPr>
            <p:spPr>
              <a:xfrm>
                <a:off x="2129315" y="4856844"/>
                <a:ext cx="1010605" cy="74428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10F14AF1-E75E-6F88-2643-77FDC5D09ADA}"/>
                  </a:ext>
                </a:extLst>
              </p:cNvPr>
              <p:cNvSpPr txBox="1"/>
              <p:nvPr/>
            </p:nvSpPr>
            <p:spPr>
              <a:xfrm>
                <a:off x="1149416" y="4660606"/>
                <a:ext cx="1133845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Intercept </a:t>
                </a:r>
              </a:p>
              <a:p>
                <a:r>
                  <a:rPr lang="en-US" dirty="0"/>
                  <a:t>black</a:t>
                </a:r>
              </a:p>
            </p:txBody>
          </p: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94C5950D-50F7-D799-8AFC-6EABAB55D72B}"/>
                </a:ext>
              </a:extLst>
            </p:cNvPr>
            <p:cNvGrpSpPr/>
            <p:nvPr/>
          </p:nvGrpSpPr>
          <p:grpSpPr>
            <a:xfrm>
              <a:off x="9171456" y="3233421"/>
              <a:ext cx="2428304" cy="473693"/>
              <a:chOff x="9171456" y="2946338"/>
              <a:chExt cx="2428304" cy="473693"/>
            </a:xfrm>
          </p:grpSpPr>
          <p:cxnSp>
            <p:nvCxnSpPr>
              <p:cNvPr id="7" name="Straight Arrow Connector 6">
                <a:extLst>
                  <a:ext uri="{FF2B5EF4-FFF2-40B4-BE49-F238E27FC236}">
                    <a16:creationId xmlns:a16="http://schemas.microsoft.com/office/drawing/2014/main" id="{EAF28B74-F0A4-7757-BD2B-A97AEA943CCA}"/>
                  </a:ext>
                </a:extLst>
              </p:cNvPr>
              <p:cNvCxnSpPr>
                <a:cxnSpLocks/>
              </p:cNvCxnSpPr>
              <p:nvPr/>
            </p:nvCxnSpPr>
            <p:spPr>
              <a:xfrm rot="11940000">
                <a:off x="9171456" y="2946338"/>
                <a:ext cx="1041992" cy="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CA204D15-9A57-2AA3-237D-2EB613B29CE7}"/>
                  </a:ext>
                </a:extLst>
              </p:cNvPr>
              <p:cNvSpPr txBox="1"/>
              <p:nvPr/>
            </p:nvSpPr>
            <p:spPr>
              <a:xfrm>
                <a:off x="10086566" y="3050699"/>
                <a:ext cx="151319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slope black</a:t>
                </a: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E55E4F2C-9AB1-ADBA-518E-B130A6541387}"/>
                </a:ext>
              </a:extLst>
            </p:cNvPr>
            <p:cNvGrpSpPr/>
            <p:nvPr/>
          </p:nvGrpSpPr>
          <p:grpSpPr>
            <a:xfrm>
              <a:off x="9174996" y="3789862"/>
              <a:ext cx="2428304" cy="473693"/>
              <a:chOff x="9171456" y="2946338"/>
              <a:chExt cx="2428304" cy="473693"/>
            </a:xfrm>
          </p:grpSpPr>
          <p:cxnSp>
            <p:nvCxnSpPr>
              <p:cNvPr id="13" name="Straight Arrow Connector 12">
                <a:extLst>
                  <a:ext uri="{FF2B5EF4-FFF2-40B4-BE49-F238E27FC236}">
                    <a16:creationId xmlns:a16="http://schemas.microsoft.com/office/drawing/2014/main" id="{23E4E1CC-9648-B953-1EAE-0BA98047639A}"/>
                  </a:ext>
                </a:extLst>
              </p:cNvPr>
              <p:cNvCxnSpPr>
                <a:cxnSpLocks/>
              </p:cNvCxnSpPr>
              <p:nvPr/>
            </p:nvCxnSpPr>
            <p:spPr>
              <a:xfrm rot="11940000">
                <a:off x="9171456" y="2946338"/>
                <a:ext cx="1041992" cy="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40229444-1689-7652-56F8-FF755F94AAEA}"/>
                  </a:ext>
                </a:extLst>
              </p:cNvPr>
              <p:cNvSpPr txBox="1"/>
              <p:nvPr/>
            </p:nvSpPr>
            <p:spPr>
              <a:xfrm>
                <a:off x="10086566" y="3050699"/>
                <a:ext cx="151319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slope grey</a:t>
                </a:r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443A0E3A-DE56-3081-519B-60D31D62DFE5}"/>
                </a:ext>
              </a:extLst>
            </p:cNvPr>
            <p:cNvGrpSpPr/>
            <p:nvPr/>
          </p:nvGrpSpPr>
          <p:grpSpPr>
            <a:xfrm>
              <a:off x="642593" y="4089996"/>
              <a:ext cx="1745950" cy="646331"/>
              <a:chOff x="1393970" y="4416055"/>
              <a:chExt cx="1745950" cy="646331"/>
            </a:xfrm>
          </p:grpSpPr>
          <p:cxnSp>
            <p:nvCxnSpPr>
              <p:cNvPr id="17" name="Straight Arrow Connector 16">
                <a:extLst>
                  <a:ext uri="{FF2B5EF4-FFF2-40B4-BE49-F238E27FC236}">
                    <a16:creationId xmlns:a16="http://schemas.microsoft.com/office/drawing/2014/main" id="{E88F5E2A-EB49-4D71-5341-6ED2C9269A16}"/>
                  </a:ext>
                </a:extLst>
              </p:cNvPr>
              <p:cNvCxnSpPr/>
              <p:nvPr/>
            </p:nvCxnSpPr>
            <p:spPr>
              <a:xfrm>
                <a:off x="2129315" y="4856844"/>
                <a:ext cx="1010605" cy="74428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126D8CF1-DB64-D8DD-F7AF-981105F5FA59}"/>
                  </a:ext>
                </a:extLst>
              </p:cNvPr>
              <p:cNvSpPr txBox="1"/>
              <p:nvPr/>
            </p:nvSpPr>
            <p:spPr>
              <a:xfrm>
                <a:off x="1393970" y="4416055"/>
                <a:ext cx="1133845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Intercept </a:t>
                </a:r>
              </a:p>
              <a:p>
                <a:r>
                  <a:rPr lang="en-US" dirty="0"/>
                  <a:t>grey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754970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5F5E11-2CC1-E1DC-0FFB-8FFC28C4F0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 descr="Chart, scatter chart&#10;&#10;Description automatically generated">
            <a:extLst>
              <a:ext uri="{FF2B5EF4-FFF2-40B4-BE49-F238E27FC236}">
                <a16:creationId xmlns:a16="http://schemas.microsoft.com/office/drawing/2014/main" id="{B51250C0-B958-3AEF-6E47-9B829D460FE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5357" y="1882581"/>
            <a:ext cx="7556620" cy="4667075"/>
          </a:xfr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96FC14E3-8570-A789-C36F-65EAD9CF6B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Different rates of change across levels of one predictor for the levels of another predictor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A68559-6CC5-3E0D-D179-00C5C5DDC3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998E55D-8E2A-4AFE-A61C-B5DBBB7761E7}" type="slidenum">
              <a:rPr lang="en-GB" smtClean="0"/>
              <a:pPr/>
              <a:t>17</a:t>
            </a:fld>
            <a:endParaRPr lang="en-GB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A1DB047B-342C-B211-BC0A-F62C5BAFD3DC}"/>
              </a:ext>
            </a:extLst>
          </p:cNvPr>
          <p:cNvGrpSpPr/>
          <p:nvPr/>
        </p:nvGrpSpPr>
        <p:grpSpPr>
          <a:xfrm>
            <a:off x="405129" y="3233421"/>
            <a:ext cx="11198171" cy="2286175"/>
            <a:chOff x="405129" y="3233421"/>
            <a:chExt cx="11198171" cy="2286175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75BEE65C-BEA6-37EA-7002-25DE2A305E65}"/>
                </a:ext>
              </a:extLst>
            </p:cNvPr>
            <p:cNvGrpSpPr/>
            <p:nvPr/>
          </p:nvGrpSpPr>
          <p:grpSpPr>
            <a:xfrm>
              <a:off x="405129" y="4873265"/>
              <a:ext cx="1990504" cy="646331"/>
              <a:chOff x="1149416" y="4660606"/>
              <a:chExt cx="1990504" cy="646331"/>
            </a:xfrm>
          </p:grpSpPr>
          <p:cxnSp>
            <p:nvCxnSpPr>
              <p:cNvPr id="5" name="Straight Arrow Connector 4">
                <a:extLst>
                  <a:ext uri="{FF2B5EF4-FFF2-40B4-BE49-F238E27FC236}">
                    <a16:creationId xmlns:a16="http://schemas.microsoft.com/office/drawing/2014/main" id="{3349F224-4D0C-2C68-1AEC-842BF480629C}"/>
                  </a:ext>
                </a:extLst>
              </p:cNvPr>
              <p:cNvCxnSpPr/>
              <p:nvPr/>
            </p:nvCxnSpPr>
            <p:spPr>
              <a:xfrm>
                <a:off x="2129315" y="4856844"/>
                <a:ext cx="1010605" cy="74428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BA0555F8-D5B5-2FD4-844E-7D1355C10A18}"/>
                  </a:ext>
                </a:extLst>
              </p:cNvPr>
              <p:cNvSpPr txBox="1"/>
              <p:nvPr/>
            </p:nvSpPr>
            <p:spPr>
              <a:xfrm>
                <a:off x="1149416" y="4660606"/>
                <a:ext cx="1133845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Intercept </a:t>
                </a:r>
              </a:p>
              <a:p>
                <a:r>
                  <a:rPr lang="en-US" dirty="0"/>
                  <a:t>black</a:t>
                </a:r>
              </a:p>
            </p:txBody>
          </p: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0878E066-4EB9-11E9-CEF5-0AB6645EA230}"/>
                </a:ext>
              </a:extLst>
            </p:cNvPr>
            <p:cNvGrpSpPr/>
            <p:nvPr/>
          </p:nvGrpSpPr>
          <p:grpSpPr>
            <a:xfrm>
              <a:off x="9171456" y="3233421"/>
              <a:ext cx="2428304" cy="473693"/>
              <a:chOff x="9171456" y="2946338"/>
              <a:chExt cx="2428304" cy="473693"/>
            </a:xfrm>
          </p:grpSpPr>
          <p:cxnSp>
            <p:nvCxnSpPr>
              <p:cNvPr id="7" name="Straight Arrow Connector 6">
                <a:extLst>
                  <a:ext uri="{FF2B5EF4-FFF2-40B4-BE49-F238E27FC236}">
                    <a16:creationId xmlns:a16="http://schemas.microsoft.com/office/drawing/2014/main" id="{2760DCC1-A329-7FEC-EF32-923C2329CD84}"/>
                  </a:ext>
                </a:extLst>
              </p:cNvPr>
              <p:cNvCxnSpPr>
                <a:cxnSpLocks/>
              </p:cNvCxnSpPr>
              <p:nvPr/>
            </p:nvCxnSpPr>
            <p:spPr>
              <a:xfrm rot="11940000">
                <a:off x="9171456" y="2946338"/>
                <a:ext cx="1041992" cy="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CD1D608E-953D-A17C-99B1-97FF9E06B8C9}"/>
                  </a:ext>
                </a:extLst>
              </p:cNvPr>
              <p:cNvSpPr txBox="1"/>
              <p:nvPr/>
            </p:nvSpPr>
            <p:spPr>
              <a:xfrm>
                <a:off x="10086566" y="3050699"/>
                <a:ext cx="151319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slope black</a:t>
                </a: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9959F40A-B3DF-FC2B-515F-7FB2DF048AAA}"/>
                </a:ext>
              </a:extLst>
            </p:cNvPr>
            <p:cNvGrpSpPr/>
            <p:nvPr/>
          </p:nvGrpSpPr>
          <p:grpSpPr>
            <a:xfrm>
              <a:off x="9174996" y="3789862"/>
              <a:ext cx="2428304" cy="473693"/>
              <a:chOff x="9171456" y="2946338"/>
              <a:chExt cx="2428304" cy="473693"/>
            </a:xfrm>
          </p:grpSpPr>
          <p:cxnSp>
            <p:nvCxnSpPr>
              <p:cNvPr id="13" name="Straight Arrow Connector 12">
                <a:extLst>
                  <a:ext uri="{FF2B5EF4-FFF2-40B4-BE49-F238E27FC236}">
                    <a16:creationId xmlns:a16="http://schemas.microsoft.com/office/drawing/2014/main" id="{1FAD59C8-9A7A-6AB6-BD76-8D47A975B822}"/>
                  </a:ext>
                </a:extLst>
              </p:cNvPr>
              <p:cNvCxnSpPr>
                <a:cxnSpLocks/>
              </p:cNvCxnSpPr>
              <p:nvPr/>
            </p:nvCxnSpPr>
            <p:spPr>
              <a:xfrm rot="11940000">
                <a:off x="9171456" y="2946338"/>
                <a:ext cx="1041992" cy="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57BF22E1-9069-C3B7-87AB-BDC400297DD9}"/>
                  </a:ext>
                </a:extLst>
              </p:cNvPr>
              <p:cNvSpPr txBox="1"/>
              <p:nvPr/>
            </p:nvSpPr>
            <p:spPr>
              <a:xfrm>
                <a:off x="10086566" y="3050699"/>
                <a:ext cx="151319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slope grey</a:t>
                </a:r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087D9FEC-BAFF-71D4-1573-C133892E87DA}"/>
                </a:ext>
              </a:extLst>
            </p:cNvPr>
            <p:cNvGrpSpPr/>
            <p:nvPr/>
          </p:nvGrpSpPr>
          <p:grpSpPr>
            <a:xfrm>
              <a:off x="642593" y="4089996"/>
              <a:ext cx="1745950" cy="646331"/>
              <a:chOff x="1393970" y="4416055"/>
              <a:chExt cx="1745950" cy="646331"/>
            </a:xfrm>
          </p:grpSpPr>
          <p:cxnSp>
            <p:nvCxnSpPr>
              <p:cNvPr id="17" name="Straight Arrow Connector 16">
                <a:extLst>
                  <a:ext uri="{FF2B5EF4-FFF2-40B4-BE49-F238E27FC236}">
                    <a16:creationId xmlns:a16="http://schemas.microsoft.com/office/drawing/2014/main" id="{59C789DC-C383-E723-CCEA-A41B404309DC}"/>
                  </a:ext>
                </a:extLst>
              </p:cNvPr>
              <p:cNvCxnSpPr/>
              <p:nvPr/>
            </p:nvCxnSpPr>
            <p:spPr>
              <a:xfrm>
                <a:off x="2129315" y="4856844"/>
                <a:ext cx="1010605" cy="74428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2AEAE770-5766-5D2F-7C7A-E459D86E3C5B}"/>
                  </a:ext>
                </a:extLst>
              </p:cNvPr>
              <p:cNvSpPr txBox="1"/>
              <p:nvPr/>
            </p:nvSpPr>
            <p:spPr>
              <a:xfrm>
                <a:off x="1393970" y="4416055"/>
                <a:ext cx="1133845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Intercept </a:t>
                </a:r>
              </a:p>
              <a:p>
                <a:r>
                  <a:rPr lang="en-US" dirty="0"/>
                  <a:t>grey</a:t>
                </a:r>
              </a:p>
            </p:txBody>
          </p:sp>
        </p:grp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5F1B8124-AE28-E914-8A01-FA163EEB06BE}"/>
              </a:ext>
            </a:extLst>
          </p:cNvPr>
          <p:cNvGrpSpPr/>
          <p:nvPr/>
        </p:nvGrpSpPr>
        <p:grpSpPr>
          <a:xfrm>
            <a:off x="2679405" y="3098937"/>
            <a:ext cx="6329938" cy="1970566"/>
            <a:chOff x="2679405" y="3098937"/>
            <a:chExt cx="6329938" cy="1970566"/>
          </a:xfrm>
        </p:grpSpPr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EFE94A52-9EF9-2474-0EAF-56AC732C8694}"/>
                </a:ext>
              </a:extLst>
            </p:cNvPr>
            <p:cNvCxnSpPr/>
            <p:nvPr/>
          </p:nvCxnSpPr>
          <p:spPr>
            <a:xfrm>
              <a:off x="2679405" y="4605213"/>
              <a:ext cx="0" cy="464290"/>
            </a:xfrm>
            <a:prstGeom prst="straightConnector1">
              <a:avLst/>
            </a:prstGeom>
            <a:ln w="34925">
              <a:solidFill>
                <a:srgbClr val="FF00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Arrow Connector 20">
              <a:extLst>
                <a:ext uri="{FF2B5EF4-FFF2-40B4-BE49-F238E27FC236}">
                  <a16:creationId xmlns:a16="http://schemas.microsoft.com/office/drawing/2014/main" id="{72EDCD4B-EB1A-5C7A-1180-B7236B662512}"/>
                </a:ext>
              </a:extLst>
            </p:cNvPr>
            <p:cNvCxnSpPr/>
            <p:nvPr/>
          </p:nvCxnSpPr>
          <p:spPr>
            <a:xfrm>
              <a:off x="9009343" y="3098937"/>
              <a:ext cx="0" cy="464290"/>
            </a:xfrm>
            <a:prstGeom prst="straightConnector1">
              <a:avLst/>
            </a:prstGeom>
            <a:ln w="34925">
              <a:solidFill>
                <a:srgbClr val="FF00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4D287DB9-6595-4DF8-D35F-583CE0CCEBAE}"/>
                </a:ext>
              </a:extLst>
            </p:cNvPr>
            <p:cNvCxnSpPr/>
            <p:nvPr/>
          </p:nvCxnSpPr>
          <p:spPr>
            <a:xfrm>
              <a:off x="3448495" y="4459895"/>
              <a:ext cx="0" cy="464290"/>
            </a:xfrm>
            <a:prstGeom prst="straightConnector1">
              <a:avLst/>
            </a:prstGeom>
            <a:ln w="34925">
              <a:solidFill>
                <a:srgbClr val="FF00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CD555D0E-73DE-83AB-4BEC-9DE775AEFBCD}"/>
                </a:ext>
              </a:extLst>
            </p:cNvPr>
            <p:cNvCxnSpPr/>
            <p:nvPr/>
          </p:nvCxnSpPr>
          <p:spPr>
            <a:xfrm>
              <a:off x="8449356" y="3219439"/>
              <a:ext cx="0" cy="464290"/>
            </a:xfrm>
            <a:prstGeom prst="straightConnector1">
              <a:avLst/>
            </a:prstGeom>
            <a:ln w="34925">
              <a:solidFill>
                <a:srgbClr val="FF00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AC7950C0-0968-5E7F-4199-D890EAA3F233}"/>
                </a:ext>
              </a:extLst>
            </p:cNvPr>
            <p:cNvCxnSpPr/>
            <p:nvPr/>
          </p:nvCxnSpPr>
          <p:spPr>
            <a:xfrm>
              <a:off x="7697984" y="3488797"/>
              <a:ext cx="0" cy="464290"/>
            </a:xfrm>
            <a:prstGeom prst="straightConnector1">
              <a:avLst/>
            </a:prstGeom>
            <a:ln w="34925">
              <a:solidFill>
                <a:srgbClr val="FF00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Arrow Connector 24">
              <a:extLst>
                <a:ext uri="{FF2B5EF4-FFF2-40B4-BE49-F238E27FC236}">
                  <a16:creationId xmlns:a16="http://schemas.microsoft.com/office/drawing/2014/main" id="{E7065DEE-D52E-B79F-4A66-CBC2FF442AEA}"/>
                </a:ext>
              </a:extLst>
            </p:cNvPr>
            <p:cNvCxnSpPr/>
            <p:nvPr/>
          </p:nvCxnSpPr>
          <p:spPr>
            <a:xfrm>
              <a:off x="4089995" y="4357109"/>
              <a:ext cx="0" cy="464290"/>
            </a:xfrm>
            <a:prstGeom prst="straightConnector1">
              <a:avLst/>
            </a:prstGeom>
            <a:ln w="34925">
              <a:solidFill>
                <a:srgbClr val="FF00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64BDB645-15E8-B6B0-D646-B7396ECF9C25}"/>
              </a:ext>
            </a:extLst>
          </p:cNvPr>
          <p:cNvSpPr txBox="1"/>
          <p:nvPr/>
        </p:nvSpPr>
        <p:spPr>
          <a:xfrm>
            <a:off x="9367282" y="4505968"/>
            <a:ext cx="184970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Red arrows are the same length. See how they are too long for parts of the group difference slopes</a:t>
            </a:r>
          </a:p>
        </p:txBody>
      </p:sp>
    </p:spTree>
    <p:extLst>
      <p:ext uri="{BB962C8B-B14F-4D97-AF65-F5344CB8AC3E}">
        <p14:creationId xmlns:p14="http://schemas.microsoft.com/office/powerpoint/2010/main" val="3475462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1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 descr="Chart, scatter chart&#10;&#10;Description automatically generated">
            <a:extLst>
              <a:ext uri="{FF2B5EF4-FFF2-40B4-BE49-F238E27FC236}">
                <a16:creationId xmlns:a16="http://schemas.microsoft.com/office/drawing/2014/main" id="{03224E84-7528-5D7B-438B-C2DA43574E2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5357" y="1882581"/>
            <a:ext cx="7556620" cy="4667075"/>
          </a:xfr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B23C284D-222B-215D-282D-2749EB59E5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Interaction!!!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3E6516E-D0AB-4DE9-0CE8-EFBD17939E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998E55D-8E2A-4AFE-A61C-B5DBBB7761E7}" type="slidenum">
              <a:rPr lang="en-GB" smtClean="0"/>
              <a:pPr/>
              <a:t>18</a:t>
            </a:fld>
            <a:endParaRPr lang="en-GB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E977CF38-92DD-DEFA-8540-2702296DAFC6}"/>
              </a:ext>
            </a:extLst>
          </p:cNvPr>
          <p:cNvGrpSpPr/>
          <p:nvPr/>
        </p:nvGrpSpPr>
        <p:grpSpPr>
          <a:xfrm>
            <a:off x="405129" y="3233421"/>
            <a:ext cx="11198171" cy="2286175"/>
            <a:chOff x="405129" y="3233421"/>
            <a:chExt cx="11198171" cy="2286175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C2239CE5-F5E9-2C3C-F098-FAE5C5B1D2B6}"/>
                </a:ext>
              </a:extLst>
            </p:cNvPr>
            <p:cNvGrpSpPr/>
            <p:nvPr/>
          </p:nvGrpSpPr>
          <p:grpSpPr>
            <a:xfrm>
              <a:off x="405129" y="4873265"/>
              <a:ext cx="1990504" cy="646331"/>
              <a:chOff x="1149416" y="4660606"/>
              <a:chExt cx="1990504" cy="646331"/>
            </a:xfrm>
          </p:grpSpPr>
          <p:cxnSp>
            <p:nvCxnSpPr>
              <p:cNvPr id="5" name="Straight Arrow Connector 4">
                <a:extLst>
                  <a:ext uri="{FF2B5EF4-FFF2-40B4-BE49-F238E27FC236}">
                    <a16:creationId xmlns:a16="http://schemas.microsoft.com/office/drawing/2014/main" id="{1CDD6816-CD7F-9C57-C240-522637F077B5}"/>
                  </a:ext>
                </a:extLst>
              </p:cNvPr>
              <p:cNvCxnSpPr/>
              <p:nvPr/>
            </p:nvCxnSpPr>
            <p:spPr>
              <a:xfrm>
                <a:off x="2129315" y="4856844"/>
                <a:ext cx="1010605" cy="74428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10F14AF1-E75E-6F88-2643-77FDC5D09ADA}"/>
                  </a:ext>
                </a:extLst>
              </p:cNvPr>
              <p:cNvSpPr txBox="1"/>
              <p:nvPr/>
            </p:nvSpPr>
            <p:spPr>
              <a:xfrm>
                <a:off x="1149416" y="4660606"/>
                <a:ext cx="1133845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Intercept </a:t>
                </a:r>
              </a:p>
              <a:p>
                <a:r>
                  <a:rPr lang="en-US" dirty="0"/>
                  <a:t>black</a:t>
                </a:r>
              </a:p>
            </p:txBody>
          </p: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94C5950D-50F7-D799-8AFC-6EABAB55D72B}"/>
                </a:ext>
              </a:extLst>
            </p:cNvPr>
            <p:cNvGrpSpPr/>
            <p:nvPr/>
          </p:nvGrpSpPr>
          <p:grpSpPr>
            <a:xfrm>
              <a:off x="9171456" y="3233421"/>
              <a:ext cx="2428304" cy="473693"/>
              <a:chOff x="9171456" y="2946338"/>
              <a:chExt cx="2428304" cy="473693"/>
            </a:xfrm>
          </p:grpSpPr>
          <p:cxnSp>
            <p:nvCxnSpPr>
              <p:cNvPr id="7" name="Straight Arrow Connector 6">
                <a:extLst>
                  <a:ext uri="{FF2B5EF4-FFF2-40B4-BE49-F238E27FC236}">
                    <a16:creationId xmlns:a16="http://schemas.microsoft.com/office/drawing/2014/main" id="{EAF28B74-F0A4-7757-BD2B-A97AEA943CCA}"/>
                  </a:ext>
                </a:extLst>
              </p:cNvPr>
              <p:cNvCxnSpPr>
                <a:cxnSpLocks/>
              </p:cNvCxnSpPr>
              <p:nvPr/>
            </p:nvCxnSpPr>
            <p:spPr>
              <a:xfrm rot="11940000">
                <a:off x="9171456" y="2946338"/>
                <a:ext cx="1041992" cy="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CA204D15-9A57-2AA3-237D-2EB613B29CE7}"/>
                  </a:ext>
                </a:extLst>
              </p:cNvPr>
              <p:cNvSpPr txBox="1"/>
              <p:nvPr/>
            </p:nvSpPr>
            <p:spPr>
              <a:xfrm>
                <a:off x="10086566" y="3050699"/>
                <a:ext cx="151319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slope black</a:t>
                </a: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E55E4F2C-9AB1-ADBA-518E-B130A6541387}"/>
                </a:ext>
              </a:extLst>
            </p:cNvPr>
            <p:cNvGrpSpPr/>
            <p:nvPr/>
          </p:nvGrpSpPr>
          <p:grpSpPr>
            <a:xfrm>
              <a:off x="9174996" y="3789862"/>
              <a:ext cx="2428304" cy="473693"/>
              <a:chOff x="9171456" y="2946338"/>
              <a:chExt cx="2428304" cy="473693"/>
            </a:xfrm>
          </p:grpSpPr>
          <p:cxnSp>
            <p:nvCxnSpPr>
              <p:cNvPr id="13" name="Straight Arrow Connector 12">
                <a:extLst>
                  <a:ext uri="{FF2B5EF4-FFF2-40B4-BE49-F238E27FC236}">
                    <a16:creationId xmlns:a16="http://schemas.microsoft.com/office/drawing/2014/main" id="{23E4E1CC-9648-B953-1EAE-0BA98047639A}"/>
                  </a:ext>
                </a:extLst>
              </p:cNvPr>
              <p:cNvCxnSpPr>
                <a:cxnSpLocks/>
              </p:cNvCxnSpPr>
              <p:nvPr/>
            </p:nvCxnSpPr>
            <p:spPr>
              <a:xfrm rot="11940000">
                <a:off x="9171456" y="2946338"/>
                <a:ext cx="1041992" cy="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40229444-1689-7652-56F8-FF755F94AAEA}"/>
                  </a:ext>
                </a:extLst>
              </p:cNvPr>
              <p:cNvSpPr txBox="1"/>
              <p:nvPr/>
            </p:nvSpPr>
            <p:spPr>
              <a:xfrm>
                <a:off x="10086566" y="3050699"/>
                <a:ext cx="151319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slope grey</a:t>
                </a:r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443A0E3A-DE56-3081-519B-60D31D62DFE5}"/>
                </a:ext>
              </a:extLst>
            </p:cNvPr>
            <p:cNvGrpSpPr/>
            <p:nvPr/>
          </p:nvGrpSpPr>
          <p:grpSpPr>
            <a:xfrm>
              <a:off x="642593" y="4089996"/>
              <a:ext cx="1745950" cy="646331"/>
              <a:chOff x="1393970" y="4416055"/>
              <a:chExt cx="1745950" cy="646331"/>
            </a:xfrm>
          </p:grpSpPr>
          <p:cxnSp>
            <p:nvCxnSpPr>
              <p:cNvPr id="17" name="Straight Arrow Connector 16">
                <a:extLst>
                  <a:ext uri="{FF2B5EF4-FFF2-40B4-BE49-F238E27FC236}">
                    <a16:creationId xmlns:a16="http://schemas.microsoft.com/office/drawing/2014/main" id="{E88F5E2A-EB49-4D71-5341-6ED2C9269A16}"/>
                  </a:ext>
                </a:extLst>
              </p:cNvPr>
              <p:cNvCxnSpPr/>
              <p:nvPr/>
            </p:nvCxnSpPr>
            <p:spPr>
              <a:xfrm>
                <a:off x="2129315" y="4856844"/>
                <a:ext cx="1010605" cy="74428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126D8CF1-DB64-D8DD-F7AF-981105F5FA59}"/>
                  </a:ext>
                </a:extLst>
              </p:cNvPr>
              <p:cNvSpPr txBox="1"/>
              <p:nvPr/>
            </p:nvSpPr>
            <p:spPr>
              <a:xfrm>
                <a:off x="1393970" y="4416055"/>
                <a:ext cx="1133845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Intercept </a:t>
                </a:r>
              </a:p>
              <a:p>
                <a:r>
                  <a:rPr lang="en-US" dirty="0"/>
                  <a:t>grey</a:t>
                </a:r>
              </a:p>
            </p:txBody>
          </p:sp>
        </p:grp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A3CFA05A-4D2C-9367-905F-089D3703DF23}"/>
              </a:ext>
            </a:extLst>
          </p:cNvPr>
          <p:cNvGrpSpPr/>
          <p:nvPr/>
        </p:nvGrpSpPr>
        <p:grpSpPr>
          <a:xfrm>
            <a:off x="2679405" y="3098937"/>
            <a:ext cx="6329938" cy="1970566"/>
            <a:chOff x="2679405" y="3098937"/>
            <a:chExt cx="6329938" cy="1970566"/>
          </a:xfrm>
        </p:grpSpPr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C3DDC414-0442-2849-80B3-C9C456582251}"/>
                </a:ext>
              </a:extLst>
            </p:cNvPr>
            <p:cNvCxnSpPr/>
            <p:nvPr/>
          </p:nvCxnSpPr>
          <p:spPr>
            <a:xfrm>
              <a:off x="2679405" y="4605213"/>
              <a:ext cx="0" cy="464290"/>
            </a:xfrm>
            <a:prstGeom prst="straightConnector1">
              <a:avLst/>
            </a:prstGeom>
            <a:ln w="34925">
              <a:solidFill>
                <a:srgbClr val="FF00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Arrow Connector 20">
              <a:extLst>
                <a:ext uri="{FF2B5EF4-FFF2-40B4-BE49-F238E27FC236}">
                  <a16:creationId xmlns:a16="http://schemas.microsoft.com/office/drawing/2014/main" id="{EEB6B4EA-02B8-9B48-98C3-624D0AC7E584}"/>
                </a:ext>
              </a:extLst>
            </p:cNvPr>
            <p:cNvCxnSpPr/>
            <p:nvPr/>
          </p:nvCxnSpPr>
          <p:spPr>
            <a:xfrm>
              <a:off x="9009343" y="3098937"/>
              <a:ext cx="0" cy="464290"/>
            </a:xfrm>
            <a:prstGeom prst="straightConnector1">
              <a:avLst/>
            </a:prstGeom>
            <a:ln w="34925">
              <a:solidFill>
                <a:srgbClr val="FF00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C2943837-AAEB-0C4D-B15E-9CF44CE9E866}"/>
                </a:ext>
              </a:extLst>
            </p:cNvPr>
            <p:cNvCxnSpPr/>
            <p:nvPr/>
          </p:nvCxnSpPr>
          <p:spPr>
            <a:xfrm>
              <a:off x="3448495" y="4459895"/>
              <a:ext cx="0" cy="464290"/>
            </a:xfrm>
            <a:prstGeom prst="straightConnector1">
              <a:avLst/>
            </a:prstGeom>
            <a:ln w="34925">
              <a:solidFill>
                <a:srgbClr val="FF00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6959D403-F962-47F1-BD3E-41C846539318}"/>
                </a:ext>
              </a:extLst>
            </p:cNvPr>
            <p:cNvCxnSpPr/>
            <p:nvPr/>
          </p:nvCxnSpPr>
          <p:spPr>
            <a:xfrm>
              <a:off x="8449356" y="3219439"/>
              <a:ext cx="0" cy="464290"/>
            </a:xfrm>
            <a:prstGeom prst="straightConnector1">
              <a:avLst/>
            </a:prstGeom>
            <a:ln w="34925">
              <a:solidFill>
                <a:srgbClr val="FF00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4FE60312-01C8-8D1A-5815-2734DA72026B}"/>
                </a:ext>
              </a:extLst>
            </p:cNvPr>
            <p:cNvCxnSpPr/>
            <p:nvPr/>
          </p:nvCxnSpPr>
          <p:spPr>
            <a:xfrm>
              <a:off x="7697984" y="3488797"/>
              <a:ext cx="0" cy="464290"/>
            </a:xfrm>
            <a:prstGeom prst="straightConnector1">
              <a:avLst/>
            </a:prstGeom>
            <a:ln w="34925">
              <a:solidFill>
                <a:srgbClr val="FF00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Arrow Connector 24">
              <a:extLst>
                <a:ext uri="{FF2B5EF4-FFF2-40B4-BE49-F238E27FC236}">
                  <a16:creationId xmlns:a16="http://schemas.microsoft.com/office/drawing/2014/main" id="{41CC6BBE-747A-9B13-371C-22BE7F602E1A}"/>
                </a:ext>
              </a:extLst>
            </p:cNvPr>
            <p:cNvCxnSpPr/>
            <p:nvPr/>
          </p:nvCxnSpPr>
          <p:spPr>
            <a:xfrm>
              <a:off x="4089995" y="4357109"/>
              <a:ext cx="0" cy="464290"/>
            </a:xfrm>
            <a:prstGeom prst="straightConnector1">
              <a:avLst/>
            </a:prstGeom>
            <a:ln w="34925">
              <a:solidFill>
                <a:srgbClr val="FF00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9E35FD8B-D4B8-9418-36F2-51496FAB2408}"/>
              </a:ext>
            </a:extLst>
          </p:cNvPr>
          <p:cNvSpPr txBox="1"/>
          <p:nvPr/>
        </p:nvSpPr>
        <p:spPr>
          <a:xfrm>
            <a:off x="9367282" y="4505968"/>
            <a:ext cx="184970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Red arrows are the same length. See how they are too long for parts of the group difference slopes</a:t>
            </a:r>
          </a:p>
        </p:txBody>
      </p:sp>
    </p:spTree>
    <p:extLst>
      <p:ext uri="{BB962C8B-B14F-4D97-AF65-F5344CB8AC3E}">
        <p14:creationId xmlns:p14="http://schemas.microsoft.com/office/powerpoint/2010/main" val="128273791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7D7DEF-3163-2C45-468B-709E30ED2F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D932A3-778B-FCC0-E862-178BDD3691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3773" y="1977107"/>
            <a:ext cx="9742714" cy="4628230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When one variable moderates the effect of another variable on the outcome variable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Or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When a coefficient for one predictor </a:t>
            </a:r>
            <a:r>
              <a:rPr lang="en-US" dirty="0">
                <a:solidFill>
                  <a:srgbClr val="FF0000"/>
                </a:solidFill>
              </a:rPr>
              <a:t>changes its size when it moves between the levels or values </a:t>
            </a:r>
            <a:r>
              <a:rPr lang="en-US" dirty="0"/>
              <a:t>of another predictor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Or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The change that one predictor predicts for the outcome variable </a:t>
            </a:r>
            <a:r>
              <a:rPr lang="en-US" dirty="0">
                <a:solidFill>
                  <a:srgbClr val="FF0000"/>
                </a:solidFill>
              </a:rPr>
              <a:t>depends on a specific level </a:t>
            </a:r>
            <a:r>
              <a:rPr lang="en-US" dirty="0"/>
              <a:t>of another predictor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Moderation – a process for exploring the differing conditions under which two or more variables may work together.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289B2EE-6FC0-59B4-853B-AC8CBD951A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Calibri"/>
                <a:cs typeface="Calibri"/>
              </a:rPr>
              <a:t>Interactions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4B1AEB-B855-79CB-415C-E6AE18B71A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998E55D-8E2A-4AFE-A61C-B5DBBB7761E7}" type="slidenum">
              <a:rPr lang="en-GB" smtClean="0"/>
              <a:pPr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70760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EB82EC-AEAA-E244-BB32-093E95804A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3773" y="1977107"/>
            <a:ext cx="9742714" cy="4628230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Continuing to work with both categorical and continuous predictors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Continuing to work with the analysis workflow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Building a series of models , adding one predictor at a time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Formally comparing two consecutive models to see if the variance explained is significantly different in the larger model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Modelling an interaction term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Interpreting an interaction term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I will model a process in the lecture, you will build your own script on a different dataset in the lab.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CB7F44E-5580-43BC-ABB5-D3CAC69BEA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Calibri"/>
                <a:cs typeface="Calibri"/>
              </a:rPr>
              <a:t>This week: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56845A0-3A14-4163-8598-46A0ED2B6D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998E55D-8E2A-4AFE-A61C-B5DBBB7761E7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84386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207EEB-8FA0-D2B4-4F78-63EA5C44EA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 descr="Chart, scatter chart&#10;&#10;Description automatically generated">
            <a:extLst>
              <a:ext uri="{FF2B5EF4-FFF2-40B4-BE49-F238E27FC236}">
                <a16:creationId xmlns:a16="http://schemas.microsoft.com/office/drawing/2014/main" id="{7C37C55E-C899-3E06-230C-8E8F14D59A6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5357" y="1882581"/>
            <a:ext cx="7556620" cy="4667075"/>
          </a:xfr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42078A6B-60AD-4426-6276-01171F7C28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interaction plot once more: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C41A7EC-EA33-FE88-B5A1-CB1055A8358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998E55D-8E2A-4AFE-A61C-B5DBBB7761E7}" type="slidenum">
              <a:rPr lang="en-GB" smtClean="0"/>
              <a:pPr/>
              <a:t>20</a:t>
            </a:fld>
            <a:endParaRPr lang="en-GB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C905F87A-3F51-7696-9362-C40B96DAB94D}"/>
              </a:ext>
            </a:extLst>
          </p:cNvPr>
          <p:cNvGrpSpPr/>
          <p:nvPr/>
        </p:nvGrpSpPr>
        <p:grpSpPr>
          <a:xfrm>
            <a:off x="405129" y="3233421"/>
            <a:ext cx="11198171" cy="2286175"/>
            <a:chOff x="405129" y="3233421"/>
            <a:chExt cx="11198171" cy="2286175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313A60E9-F12A-BC27-70C7-7F7668D9BF4E}"/>
                </a:ext>
              </a:extLst>
            </p:cNvPr>
            <p:cNvGrpSpPr/>
            <p:nvPr/>
          </p:nvGrpSpPr>
          <p:grpSpPr>
            <a:xfrm>
              <a:off x="405129" y="4873265"/>
              <a:ext cx="1990504" cy="646331"/>
              <a:chOff x="1149416" y="4660606"/>
              <a:chExt cx="1990504" cy="646331"/>
            </a:xfrm>
          </p:grpSpPr>
          <p:cxnSp>
            <p:nvCxnSpPr>
              <p:cNvPr id="5" name="Straight Arrow Connector 4">
                <a:extLst>
                  <a:ext uri="{FF2B5EF4-FFF2-40B4-BE49-F238E27FC236}">
                    <a16:creationId xmlns:a16="http://schemas.microsoft.com/office/drawing/2014/main" id="{BB139E52-B11F-162D-B1C4-402C8EC51D46}"/>
                  </a:ext>
                </a:extLst>
              </p:cNvPr>
              <p:cNvCxnSpPr/>
              <p:nvPr/>
            </p:nvCxnSpPr>
            <p:spPr>
              <a:xfrm>
                <a:off x="2129315" y="4856844"/>
                <a:ext cx="1010605" cy="74428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0B51AB2C-F74B-F72C-2024-C495FD703749}"/>
                  </a:ext>
                </a:extLst>
              </p:cNvPr>
              <p:cNvSpPr txBox="1"/>
              <p:nvPr/>
            </p:nvSpPr>
            <p:spPr>
              <a:xfrm>
                <a:off x="1149416" y="4660606"/>
                <a:ext cx="1133845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Intercept </a:t>
                </a:r>
              </a:p>
              <a:p>
                <a:r>
                  <a:rPr lang="en-US" dirty="0"/>
                  <a:t>black</a:t>
                </a:r>
              </a:p>
            </p:txBody>
          </p: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2054D499-3EAF-78BF-C939-2693AB9CA6F8}"/>
                </a:ext>
              </a:extLst>
            </p:cNvPr>
            <p:cNvGrpSpPr/>
            <p:nvPr/>
          </p:nvGrpSpPr>
          <p:grpSpPr>
            <a:xfrm>
              <a:off x="9171456" y="3233421"/>
              <a:ext cx="2428304" cy="473693"/>
              <a:chOff x="9171456" y="2946338"/>
              <a:chExt cx="2428304" cy="473693"/>
            </a:xfrm>
          </p:grpSpPr>
          <p:cxnSp>
            <p:nvCxnSpPr>
              <p:cNvPr id="7" name="Straight Arrow Connector 6">
                <a:extLst>
                  <a:ext uri="{FF2B5EF4-FFF2-40B4-BE49-F238E27FC236}">
                    <a16:creationId xmlns:a16="http://schemas.microsoft.com/office/drawing/2014/main" id="{FC1E26EF-6E73-816E-9782-C57A7E19DFCB}"/>
                  </a:ext>
                </a:extLst>
              </p:cNvPr>
              <p:cNvCxnSpPr>
                <a:cxnSpLocks/>
              </p:cNvCxnSpPr>
              <p:nvPr/>
            </p:nvCxnSpPr>
            <p:spPr>
              <a:xfrm rot="11940000">
                <a:off x="9171456" y="2946338"/>
                <a:ext cx="1041992" cy="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12CEBE1A-A040-3A7D-2A96-859134978CAD}"/>
                  </a:ext>
                </a:extLst>
              </p:cNvPr>
              <p:cNvSpPr txBox="1"/>
              <p:nvPr/>
            </p:nvSpPr>
            <p:spPr>
              <a:xfrm>
                <a:off x="10086566" y="3050699"/>
                <a:ext cx="151319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slope black</a:t>
                </a: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C799E0B2-8082-87B1-B0BD-F34E3F00B724}"/>
                </a:ext>
              </a:extLst>
            </p:cNvPr>
            <p:cNvGrpSpPr/>
            <p:nvPr/>
          </p:nvGrpSpPr>
          <p:grpSpPr>
            <a:xfrm>
              <a:off x="9174996" y="3789862"/>
              <a:ext cx="2428304" cy="473693"/>
              <a:chOff x="9171456" y="2946338"/>
              <a:chExt cx="2428304" cy="473693"/>
            </a:xfrm>
          </p:grpSpPr>
          <p:cxnSp>
            <p:nvCxnSpPr>
              <p:cNvPr id="13" name="Straight Arrow Connector 12">
                <a:extLst>
                  <a:ext uri="{FF2B5EF4-FFF2-40B4-BE49-F238E27FC236}">
                    <a16:creationId xmlns:a16="http://schemas.microsoft.com/office/drawing/2014/main" id="{B44CC1B8-6C39-B928-DB06-BBE593FDAB18}"/>
                  </a:ext>
                </a:extLst>
              </p:cNvPr>
              <p:cNvCxnSpPr>
                <a:cxnSpLocks/>
              </p:cNvCxnSpPr>
              <p:nvPr/>
            </p:nvCxnSpPr>
            <p:spPr>
              <a:xfrm rot="11940000">
                <a:off x="9171456" y="2946338"/>
                <a:ext cx="1041992" cy="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265F2C95-ACC4-E7D5-C240-D486DE8E2CC6}"/>
                  </a:ext>
                </a:extLst>
              </p:cNvPr>
              <p:cNvSpPr txBox="1"/>
              <p:nvPr/>
            </p:nvSpPr>
            <p:spPr>
              <a:xfrm>
                <a:off x="10086566" y="3050699"/>
                <a:ext cx="151319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slope grey</a:t>
                </a:r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A22957E3-F9FC-DFD4-FA55-5ECEFDBDB294}"/>
                </a:ext>
              </a:extLst>
            </p:cNvPr>
            <p:cNvGrpSpPr/>
            <p:nvPr/>
          </p:nvGrpSpPr>
          <p:grpSpPr>
            <a:xfrm>
              <a:off x="642593" y="4089996"/>
              <a:ext cx="1745950" cy="646331"/>
              <a:chOff x="1393970" y="4416055"/>
              <a:chExt cx="1745950" cy="646331"/>
            </a:xfrm>
          </p:grpSpPr>
          <p:cxnSp>
            <p:nvCxnSpPr>
              <p:cNvPr id="17" name="Straight Arrow Connector 16">
                <a:extLst>
                  <a:ext uri="{FF2B5EF4-FFF2-40B4-BE49-F238E27FC236}">
                    <a16:creationId xmlns:a16="http://schemas.microsoft.com/office/drawing/2014/main" id="{9676844B-CED2-0163-72F0-5CBE6D54336E}"/>
                  </a:ext>
                </a:extLst>
              </p:cNvPr>
              <p:cNvCxnSpPr/>
              <p:nvPr/>
            </p:nvCxnSpPr>
            <p:spPr>
              <a:xfrm>
                <a:off x="2129315" y="4856844"/>
                <a:ext cx="1010605" cy="74428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F4257405-4F30-B6D7-C72F-FD0EA35EA553}"/>
                  </a:ext>
                </a:extLst>
              </p:cNvPr>
              <p:cNvSpPr txBox="1"/>
              <p:nvPr/>
            </p:nvSpPr>
            <p:spPr>
              <a:xfrm>
                <a:off x="1393970" y="4416055"/>
                <a:ext cx="1133845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Intercept </a:t>
                </a:r>
              </a:p>
              <a:p>
                <a:r>
                  <a:rPr lang="en-US" dirty="0"/>
                  <a:t>grey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4422840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507256-B273-AB9F-A3CF-E09190022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9903BD-29C3-A81A-FDBE-971355F9364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00940" y="2205022"/>
            <a:ext cx="10369572" cy="1399152"/>
          </a:xfrm>
        </p:spPr>
        <p:txBody>
          <a:bodyPr>
            <a:normAutofit/>
          </a:bodyPr>
          <a:lstStyle/>
          <a:p>
            <a:r>
              <a:rPr lang="en-GB" dirty="0"/>
              <a:t>R Studio: Proving the decrease in score difference for the grey group across IQ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645C44E-64AF-60B8-20BD-0B00D0ED45D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GB" dirty="0"/>
              <a:t>If mum completed high school, initially the child has an advantage of about 2.48 points. BUT with every increase of 1 IQ point, this advantage </a:t>
            </a:r>
            <a:r>
              <a:rPr lang="en-GB" dirty="0" err="1"/>
              <a:t>descrease</a:t>
            </a:r>
            <a:r>
              <a:rPr lang="en-GB" dirty="0"/>
              <a:t> by 0.48 point….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A1F5214-7194-A115-94F4-077DE9A6E8C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998E55D-8E2A-4AFE-A61C-B5DBBB7761E7}" type="slidenum">
              <a:rPr lang="en-GB" smtClean="0"/>
              <a:pPr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70913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19EB82EC-AEAA-E244-BB32-093E95804AA9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783773" y="1977107"/>
                <a:ext cx="9742714" cy="3819990"/>
              </a:xfrm>
            </p:spPr>
            <p:txBody>
              <a:bodyPr>
                <a:normAutofit/>
              </a:bodyPr>
              <a:lstStyle/>
              <a:p>
                <a:pPr marL="457200" indent="-457200">
                  <a:buFont typeface="Arial" panose="020B0604020202020204" pitchFamily="34" charset="0"/>
                  <a:buChar char="•"/>
                </a:pPr>
                <a:r>
                  <a:rPr lang="en-US" dirty="0"/>
                  <a:t>Model for multiple regression with </a:t>
                </a:r>
                <a:r>
                  <a:rPr lang="en-US" dirty="0">
                    <a:solidFill>
                      <a:srgbClr val="FF0000"/>
                    </a:solidFill>
                  </a:rPr>
                  <a:t>two independent </a:t>
                </a:r>
                <a:r>
                  <a:rPr lang="en-US" dirty="0"/>
                  <a:t>predictors:</a:t>
                </a:r>
              </a:p>
              <a:p>
                <a:pPr marL="1143000" lvl="1" indent="-457200"/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GB" b="0" i="0" smtClean="0">
                        <a:latin typeface="Cambria Math" panose="02040503050406030204" pitchFamily="18" charset="0"/>
                      </a:rPr>
                      <m:t>Y</m:t>
                    </m:r>
                    <m:r>
                      <a:rPr lang="en-GB" b="0" i="0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GB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b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0 </m:t>
                        </m:r>
                      </m:sub>
                    </m:sSub>
                  </m:oMath>
                </a14:m>
                <a:r>
                  <a:rPr lang="en-US" dirty="0"/>
                  <a:t>+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b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1 </m:t>
                        </m:r>
                      </m:sub>
                    </m:sSub>
                    <m:r>
                      <a:rPr lang="en-GB" b="0" i="0" smtClean="0">
                        <a:latin typeface="Cambria Math" panose="02040503050406030204" pitchFamily="18" charset="0"/>
                      </a:rPr>
                      <m:t>∗ </m:t>
                    </m:r>
                    <m:sSub>
                      <m:sSubPr>
                        <m:ctrlPr>
                          <a:rPr lang="en-GB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  <m:sub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dirty="0"/>
                  <a:t> +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b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dirty="0"/>
                  <a:t> *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  <m:sub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dirty="0"/>
                  <a:t> + </a:t>
                </a:r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</a:rPr>
                      <m:t>𝑒</m:t>
                    </m:r>
                  </m:oMath>
                </a14:m>
                <a:endParaRPr lang="en-US" dirty="0"/>
              </a:p>
              <a:p>
                <a:pPr lvl="1" indent="0">
                  <a:buNone/>
                </a:pPr>
                <a:endParaRPr lang="en-US" dirty="0"/>
              </a:p>
              <a:p>
                <a:pPr marL="1143000" lvl="1" indent="-457200"/>
                <a:r>
                  <a:rPr lang="en-US" dirty="0"/>
                  <a:t>We interpret each predictor as representing a value of the variable’s influence on the outcome variable while holding all other predictors constant</a:t>
                </a:r>
              </a:p>
              <a:p>
                <a:pPr marL="457200" indent="-457200">
                  <a:buFont typeface="Arial" panose="020B0604020202020204" pitchFamily="34" charset="0"/>
                  <a:buChar char="•"/>
                </a:pPr>
                <a:r>
                  <a:rPr lang="en-GB" dirty="0"/>
                  <a:t>Diagram of the multiple regression model:</a:t>
                </a:r>
                <a:endParaRPr lang="en-US" dirty="0"/>
              </a:p>
              <a:p>
                <a:pPr lvl="1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19EB82EC-AEAA-E244-BB32-093E95804AA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83773" y="1977107"/>
                <a:ext cx="9742714" cy="3819990"/>
              </a:xfrm>
              <a:blipFill>
                <a:blip r:embed="rId3"/>
                <a:stretch>
                  <a:fillRect l="-911" t="-2318" r="-156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itle 1">
            <a:extLst>
              <a:ext uri="{FF2B5EF4-FFF2-40B4-BE49-F238E27FC236}">
                <a16:creationId xmlns:a16="http://schemas.microsoft.com/office/drawing/2014/main" id="{9CB7F44E-5580-43BC-ABB5-D3CAC69BEA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Calibri"/>
                <a:cs typeface="Calibri"/>
              </a:rPr>
              <a:t>What are interaction terms?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56845A0-3A14-4163-8598-46A0ED2B6D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998E55D-8E2A-4AFE-A61C-B5DBBB7761E7}" type="slidenum">
              <a:rPr lang="en-GB" smtClean="0"/>
              <a:pPr/>
              <a:t>22</a:t>
            </a:fld>
            <a:endParaRPr lang="en-GB"/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4712204F-CF15-6440-A928-0FF7D39F39D1}"/>
              </a:ext>
            </a:extLst>
          </p:cNvPr>
          <p:cNvCxnSpPr/>
          <p:nvPr/>
        </p:nvCxnSpPr>
        <p:spPr>
          <a:xfrm>
            <a:off x="4119553" y="5279431"/>
            <a:ext cx="177080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EDA5DFCE-19C5-A24E-8395-7BF1D950AB53}"/>
              </a:ext>
            </a:extLst>
          </p:cNvPr>
          <p:cNvSpPr txBox="1"/>
          <p:nvPr/>
        </p:nvSpPr>
        <p:spPr>
          <a:xfrm>
            <a:off x="3657605" y="5048079"/>
            <a:ext cx="383438" cy="434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X</a:t>
            </a:r>
            <a:r>
              <a:rPr lang="en-US" i="1" baseline="-25000" dirty="0"/>
              <a:t>1</a:t>
            </a:r>
            <a:endParaRPr lang="en-US" i="1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8777CAC-E996-4843-979A-A74C3DA13655}"/>
              </a:ext>
            </a:extLst>
          </p:cNvPr>
          <p:cNvSpPr txBox="1"/>
          <p:nvPr/>
        </p:nvSpPr>
        <p:spPr>
          <a:xfrm>
            <a:off x="3655518" y="5411683"/>
            <a:ext cx="3834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X</a:t>
            </a:r>
            <a:r>
              <a:rPr lang="en-US" i="1" baseline="-25000" dirty="0"/>
              <a:t>2</a:t>
            </a:r>
            <a:endParaRPr lang="en-US" i="1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B4131D7-CFBC-EB4A-9ADD-2D78DD4B047A}"/>
              </a:ext>
            </a:extLst>
          </p:cNvPr>
          <p:cNvSpPr txBox="1"/>
          <p:nvPr/>
        </p:nvSpPr>
        <p:spPr>
          <a:xfrm>
            <a:off x="6020611" y="5120798"/>
            <a:ext cx="379948" cy="6762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Y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022AFB74-3584-BB4B-BEAA-CED920812597}"/>
              </a:ext>
            </a:extLst>
          </p:cNvPr>
          <p:cNvCxnSpPr>
            <a:cxnSpLocks/>
            <a:stCxn id="9" idx="3"/>
            <a:endCxn id="10" idx="1"/>
          </p:cNvCxnSpPr>
          <p:nvPr/>
        </p:nvCxnSpPr>
        <p:spPr>
          <a:xfrm flipV="1">
            <a:off x="4129031" y="5458948"/>
            <a:ext cx="1801505" cy="13740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7D9FAF75-5339-4755-DD8C-BB874C9EDBEE}"/>
              </a:ext>
            </a:extLst>
          </p:cNvPr>
          <p:cNvSpPr txBox="1"/>
          <p:nvPr/>
        </p:nvSpPr>
        <p:spPr>
          <a:xfrm>
            <a:off x="8458200" y="4949685"/>
            <a:ext cx="198782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X</a:t>
            </a:r>
            <a:r>
              <a:rPr lang="en-US" baseline="-25000" dirty="0"/>
              <a:t>1</a:t>
            </a:r>
            <a:r>
              <a:rPr lang="en-US" dirty="0"/>
              <a:t> and X</a:t>
            </a:r>
            <a:r>
              <a:rPr lang="en-US" baseline="-25000" dirty="0"/>
              <a:t>2</a:t>
            </a:r>
            <a:r>
              <a:rPr lang="en-US" dirty="0"/>
              <a:t> do not talk to each other – only Y</a:t>
            </a:r>
          </a:p>
        </p:txBody>
      </p:sp>
    </p:spTree>
    <p:extLst>
      <p:ext uri="{BB962C8B-B14F-4D97-AF65-F5344CB8AC3E}">
        <p14:creationId xmlns:p14="http://schemas.microsoft.com/office/powerpoint/2010/main" val="272881379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19EB82EC-AEAA-E244-BB32-093E95804AA9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783773" y="1977107"/>
                <a:ext cx="9742714" cy="4628230"/>
              </a:xfrm>
            </p:spPr>
            <p:txBody>
              <a:bodyPr>
                <a:normAutofit/>
              </a:bodyPr>
              <a:lstStyle/>
              <a:p>
                <a:pPr marL="457200" indent="-457200">
                  <a:buFont typeface="Arial" panose="020B0604020202020204" pitchFamily="34" charset="0"/>
                  <a:buChar char="•"/>
                </a:pPr>
                <a:r>
                  <a:rPr lang="en-US" dirty="0"/>
                  <a:t>Sometimes, we need to consider one variable’s influence on the outcome variable at different levels of another predictor:  we need interactions.</a:t>
                </a:r>
              </a:p>
              <a:p>
                <a:pPr marL="457200" indent="-457200">
                  <a:buFont typeface="Arial" panose="020B0604020202020204" pitchFamily="34" charset="0"/>
                  <a:buChar char="•"/>
                </a:pPr>
                <a:r>
                  <a:rPr lang="en-US" dirty="0"/>
                  <a:t>These are expressed like this in the equation:</a:t>
                </a:r>
              </a:p>
              <a:p>
                <a:pPr marL="1143000" lvl="1" indent="-457200"/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GB">
                        <a:latin typeface="Cambria Math" panose="02040503050406030204" pitchFamily="18" charset="0"/>
                      </a:rPr>
                      <m:t>Y</m:t>
                    </m:r>
                    <m:r>
                      <a:rPr lang="en-GB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GB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b>
                        <m:r>
                          <a:rPr lang="en-GB" i="1">
                            <a:latin typeface="Cambria Math" panose="02040503050406030204" pitchFamily="18" charset="0"/>
                          </a:rPr>
                          <m:t>0 </m:t>
                        </m:r>
                      </m:sub>
                    </m:sSub>
                  </m:oMath>
                </a14:m>
                <a:r>
                  <a:rPr lang="en-US" dirty="0"/>
                  <a:t>+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b>
                        <m:r>
                          <a:rPr lang="en-GB" i="1">
                            <a:latin typeface="Cambria Math" panose="02040503050406030204" pitchFamily="18" charset="0"/>
                          </a:rPr>
                          <m:t>1 </m:t>
                        </m:r>
                      </m:sub>
                    </m:sSub>
                    <m:r>
                      <a:rPr lang="en-GB">
                        <a:latin typeface="Cambria Math" panose="02040503050406030204" pitchFamily="18" charset="0"/>
                      </a:rPr>
                      <m:t>∗</m:t>
                    </m:r>
                    <m:sSub>
                      <m:sSubPr>
                        <m:ctrlPr>
                          <a:rPr lang="en-GB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  <m:sub>
                        <m:r>
                          <a:rPr lang="en-GB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dirty="0"/>
                  <a:t> +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b>
                        <m:r>
                          <a:rPr lang="en-GB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GB" b="0" i="0" smtClean="0">
                        <a:latin typeface="Cambria Math" panose="02040503050406030204" pitchFamily="18" charset="0"/>
                      </a:rPr>
                      <m:t>∗</m:t>
                    </m:r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  <m:sub>
                        <m:r>
                          <a:rPr lang="en-GB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dirty="0"/>
                  <a:t> +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i="1"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b>
                        <m:r>
                          <a:rPr lang="en-GB" b="0" i="1" smtClean="0"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  <m:r>
                      <a:rPr lang="en-GB" b="0" i="0" smtClean="0">
                        <a:highlight>
                          <a:srgbClr val="FFFF00"/>
                        </a:highlight>
                        <a:latin typeface="Cambria Math" panose="02040503050406030204" pitchFamily="18" charset="0"/>
                      </a:rPr>
                      <m:t>∗(</m:t>
                    </m:r>
                    <m:sSub>
                      <m:sSubPr>
                        <m:ctrlPr>
                          <a:rPr lang="en-US" i="1" smtClean="0"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i="1"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  <m:sub>
                        <m:r>
                          <a:rPr lang="en-GB" b="0" i="1" smtClean="0"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i="1"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b="0" i="1" smtClean="0"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</a:rPr>
                          <m:t>∗</m:t>
                        </m:r>
                        <m:r>
                          <a:rPr lang="en-GB" i="1"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  <m:sub>
                        <m:r>
                          <a:rPr lang="en-GB" i="1"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GB" b="0" i="1" smtClean="0"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</a:rPr>
                          <m:t> </m:t>
                        </m:r>
                      </m:sub>
                    </m:sSub>
                    <m:r>
                      <a:rPr lang="en-GB" b="0" i="1" smtClean="0">
                        <a:highlight>
                          <a:srgbClr val="FFFF00"/>
                        </a:highlight>
                        <a:latin typeface="Cambria Math" panose="02040503050406030204" pitchFamily="18" charset="0"/>
                      </a:rPr>
                      <m:t>)</m:t>
                    </m:r>
                    <m:r>
                      <a:rPr lang="en-GB" b="0" i="1" smtClean="0">
                        <a:latin typeface="Cambria Math" panose="02040503050406030204" pitchFamily="18" charset="0"/>
                      </a:rPr>
                      <m:t>+ </m:t>
                    </m:r>
                    <m:r>
                      <a:rPr lang="en-GB" i="1">
                        <a:latin typeface="Cambria Math" panose="02040503050406030204" pitchFamily="18" charset="0"/>
                      </a:rPr>
                      <m:t>𝑒</m:t>
                    </m:r>
                  </m:oMath>
                </a14:m>
                <a:endParaRPr lang="en-US" dirty="0"/>
              </a:p>
              <a:p>
                <a:pPr marL="1143000" lvl="1" indent="-457200"/>
                <a:endParaRPr lang="en-US" dirty="0"/>
              </a:p>
              <a:p>
                <a:pPr marL="457200" indent="-457200">
                  <a:buFont typeface="Arial" panose="020B0604020202020204" pitchFamily="34" charset="0"/>
                  <a:buChar char="•"/>
                </a:pPr>
                <a:r>
                  <a:rPr lang="en-US" dirty="0"/>
                  <a:t>Diagram of an interaction effect in a multiple regression model</a:t>
                </a:r>
              </a:p>
              <a:p>
                <a:pPr marL="457200" indent="-457200">
                  <a:buFont typeface="Arial" panose="020B0604020202020204" pitchFamily="34" charset="0"/>
                  <a:buChar char="•"/>
                </a:pPr>
                <a:endParaRPr lang="en-US" dirty="0"/>
              </a:p>
              <a:p>
                <a:pPr marL="1143000" lvl="1" indent="-457200"/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19EB82EC-AEAA-E244-BB32-093E95804AA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83773" y="1977107"/>
                <a:ext cx="9742714" cy="4628230"/>
              </a:xfrm>
              <a:blipFill>
                <a:blip r:embed="rId3"/>
                <a:stretch>
                  <a:fillRect l="-911" t="-191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itle 1">
            <a:extLst>
              <a:ext uri="{FF2B5EF4-FFF2-40B4-BE49-F238E27FC236}">
                <a16:creationId xmlns:a16="http://schemas.microsoft.com/office/drawing/2014/main" id="{9CB7F44E-5580-43BC-ABB5-D3CAC69BEA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Calibri"/>
                <a:cs typeface="Calibri"/>
              </a:rPr>
              <a:t>What are interaction terms?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56845A0-3A14-4163-8598-46A0ED2B6D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998E55D-8E2A-4AFE-A61C-B5DBBB7761E7}" type="slidenum">
              <a:rPr lang="en-GB" smtClean="0"/>
              <a:pPr/>
              <a:t>23</a:t>
            </a:fld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3C5570F-2DF1-8147-9365-630B84A18D64}"/>
              </a:ext>
            </a:extLst>
          </p:cNvPr>
          <p:cNvSpPr txBox="1"/>
          <p:nvPr/>
        </p:nvSpPr>
        <p:spPr>
          <a:xfrm>
            <a:off x="4222432" y="5970530"/>
            <a:ext cx="3834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X</a:t>
            </a:r>
            <a:r>
              <a:rPr lang="en-US" i="1" baseline="-25000" dirty="0"/>
              <a:t>1</a:t>
            </a:r>
            <a:endParaRPr lang="en-US" i="1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8C339D5-F9DD-E24A-86ED-EAEBE18D748B}"/>
              </a:ext>
            </a:extLst>
          </p:cNvPr>
          <p:cNvSpPr txBox="1"/>
          <p:nvPr/>
        </p:nvSpPr>
        <p:spPr>
          <a:xfrm>
            <a:off x="5535506" y="5242163"/>
            <a:ext cx="4909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/>
              <a:t>X</a:t>
            </a:r>
            <a:r>
              <a:rPr lang="en-US" i="1" baseline="-25000" dirty="0"/>
              <a:t>2</a:t>
            </a:r>
            <a:endParaRPr lang="en-US" i="1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11FC146-D479-BC4D-A074-17494EE09BB7}"/>
              </a:ext>
            </a:extLst>
          </p:cNvPr>
          <p:cNvSpPr txBox="1"/>
          <p:nvPr/>
        </p:nvSpPr>
        <p:spPr>
          <a:xfrm>
            <a:off x="6865802" y="5952257"/>
            <a:ext cx="379948" cy="5746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Y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F115E061-AF5A-A645-9C9F-AF37C69AF7D1}"/>
              </a:ext>
            </a:extLst>
          </p:cNvPr>
          <p:cNvCxnSpPr>
            <a:cxnSpLocks/>
          </p:cNvCxnSpPr>
          <p:nvPr/>
        </p:nvCxnSpPr>
        <p:spPr>
          <a:xfrm flipV="1">
            <a:off x="4567449" y="6147303"/>
            <a:ext cx="2253163" cy="624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DF29E038-0852-9F4F-9E6E-9954F6834ACF}"/>
              </a:ext>
            </a:extLst>
          </p:cNvPr>
          <p:cNvCxnSpPr/>
          <p:nvPr/>
        </p:nvCxnSpPr>
        <p:spPr>
          <a:xfrm>
            <a:off x="5715000" y="5611495"/>
            <a:ext cx="0" cy="49081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82111BDD-EE3B-A39D-FFB5-22332066A56B}"/>
              </a:ext>
            </a:extLst>
          </p:cNvPr>
          <p:cNvSpPr txBox="1"/>
          <p:nvPr/>
        </p:nvSpPr>
        <p:spPr>
          <a:xfrm>
            <a:off x="8458200" y="5317432"/>
            <a:ext cx="19878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X</a:t>
            </a:r>
            <a:r>
              <a:rPr lang="en-US" baseline="-25000" dirty="0"/>
              <a:t>1</a:t>
            </a:r>
            <a:r>
              <a:rPr lang="en-US" dirty="0"/>
              <a:t> and X</a:t>
            </a:r>
            <a:r>
              <a:rPr lang="en-US" baseline="-25000" dirty="0"/>
              <a:t>2</a:t>
            </a:r>
            <a:r>
              <a:rPr lang="en-US" dirty="0"/>
              <a:t> </a:t>
            </a:r>
            <a:r>
              <a:rPr lang="en-US" dirty="0">
                <a:solidFill>
                  <a:srgbClr val="FF0000"/>
                </a:solidFill>
              </a:rPr>
              <a:t>do</a:t>
            </a:r>
            <a:r>
              <a:rPr lang="en-US" dirty="0"/>
              <a:t>  talk to each other – and they both talk to Y</a:t>
            </a:r>
          </a:p>
        </p:txBody>
      </p:sp>
    </p:spTree>
    <p:extLst>
      <p:ext uri="{BB962C8B-B14F-4D97-AF65-F5344CB8AC3E}">
        <p14:creationId xmlns:p14="http://schemas.microsoft.com/office/powerpoint/2010/main" val="154329017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06DC036-324A-2B47-930E-F5FBF2E193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998E55D-8E2A-4AFE-A61C-B5DBBB7761E7}" type="slidenum">
              <a:rPr lang="en-GB" smtClean="0"/>
              <a:pPr/>
              <a:t>24</a:t>
            </a:fld>
            <a:endParaRPr lang="en-GB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505E8FCD-026A-574E-A3B6-4AD994B18AD5}"/>
              </a:ext>
            </a:extLst>
          </p:cNvPr>
          <p:cNvGrpSpPr/>
          <p:nvPr/>
        </p:nvGrpSpPr>
        <p:grpSpPr>
          <a:xfrm>
            <a:off x="1572321" y="399892"/>
            <a:ext cx="8898866" cy="6058216"/>
            <a:chOff x="1074040" y="0"/>
            <a:chExt cx="10043919" cy="6858000"/>
          </a:xfrm>
          <a:solidFill>
            <a:schemeClr val="bg1"/>
          </a:solidFill>
        </p:grpSpPr>
        <p:pic>
          <p:nvPicPr>
            <p:cNvPr id="4" name="Picture 3" descr="Chart, line chart&#10;&#10;Description automatically generated">
              <a:extLst>
                <a:ext uri="{FF2B5EF4-FFF2-40B4-BE49-F238E27FC236}">
                  <a16:creationId xmlns:a16="http://schemas.microsoft.com/office/drawing/2014/main" id="{081C2BAF-2E36-2A44-AA95-15A0ABFD1E3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4040" y="0"/>
              <a:ext cx="10043919" cy="6858000"/>
            </a:xfrm>
            <a:prstGeom prst="rect">
              <a:avLst/>
            </a:prstGeom>
            <a:grpFill/>
            <a:ln>
              <a:noFill/>
            </a:ln>
          </p:spPr>
        </p:pic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8AAC5E56-FE93-E94A-88A2-C7494B079F9A}"/>
                </a:ext>
              </a:extLst>
            </p:cNvPr>
            <p:cNvSpPr/>
            <p:nvPr/>
          </p:nvSpPr>
          <p:spPr>
            <a:xfrm>
              <a:off x="5402179" y="2947737"/>
              <a:ext cx="1744579" cy="36094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9ABC4491-100F-3945-92B8-890BF6B05D42}"/>
                </a:ext>
              </a:extLst>
            </p:cNvPr>
            <p:cNvSpPr/>
            <p:nvPr/>
          </p:nvSpPr>
          <p:spPr>
            <a:xfrm>
              <a:off x="5410196" y="6432886"/>
              <a:ext cx="1744579" cy="36094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17016326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19EB82EC-AEAA-E244-BB32-093E95804AA9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783773" y="1843790"/>
                <a:ext cx="10616410" cy="4743826"/>
              </a:xfrm>
            </p:spPr>
            <p:txBody>
              <a:bodyPr>
                <a:normAutofit fontScale="92500" lnSpcReduction="10000"/>
              </a:bodyPr>
              <a:lstStyle/>
              <a:p>
                <a:pPr marL="457200" indent="-4572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GB" smtClean="0">
                        <a:latin typeface="Cambria Math" panose="02040503050406030204" pitchFamily="18" charset="0"/>
                      </a:rPr>
                      <m:t>Y</m:t>
                    </m:r>
                    <m:r>
                      <a:rPr lang="en-GB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GB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b>
                        <m:r>
                          <a:rPr lang="en-GB" i="1">
                            <a:latin typeface="Cambria Math" panose="02040503050406030204" pitchFamily="18" charset="0"/>
                          </a:rPr>
                          <m:t>0 </m:t>
                        </m:r>
                      </m:sub>
                    </m:sSub>
                  </m:oMath>
                </a14:m>
                <a:r>
                  <a:rPr lang="en-US" dirty="0"/>
                  <a:t>+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b>
                        <m:r>
                          <a:rPr lang="en-GB" i="1">
                            <a:latin typeface="Cambria Math" panose="02040503050406030204" pitchFamily="18" charset="0"/>
                          </a:rPr>
                          <m:t>1 </m:t>
                        </m:r>
                      </m:sub>
                    </m:sSub>
                    <m:r>
                      <a:rPr lang="en-GB">
                        <a:latin typeface="Cambria Math" panose="02040503050406030204" pitchFamily="18" charset="0"/>
                      </a:rPr>
                      <m:t>∗</m:t>
                    </m:r>
                    <m:sSub>
                      <m:sSubPr>
                        <m:ctrlPr>
                          <a:rPr lang="en-GB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  <m:sub>
                        <m:r>
                          <a:rPr lang="en-GB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dirty="0"/>
                  <a:t> +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b>
                        <m:r>
                          <a:rPr lang="en-GB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GB" b="0" i="0" smtClean="0">
                        <a:latin typeface="Cambria Math" panose="02040503050406030204" pitchFamily="18" charset="0"/>
                      </a:rPr>
                      <m:t>∗</m:t>
                    </m:r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  <m:sub>
                        <m:r>
                          <a:rPr lang="en-GB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dirty="0"/>
                  <a:t> +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i="1"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b>
                        <m:r>
                          <a:rPr lang="en-GB" b="0" i="1" smtClean="0"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  <m:r>
                      <a:rPr lang="en-GB" b="0" i="0" smtClean="0">
                        <a:highlight>
                          <a:srgbClr val="FFFF00"/>
                        </a:highlight>
                        <a:latin typeface="Cambria Math" panose="02040503050406030204" pitchFamily="18" charset="0"/>
                      </a:rPr>
                      <m:t>∗ </m:t>
                    </m:r>
                    <m:sSub>
                      <m:sSubPr>
                        <m:ctrlPr>
                          <a:rPr lang="en-US" i="1" smtClean="0"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b="0" i="1" smtClean="0"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GB" i="1"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  <m:sub>
                        <m:r>
                          <a:rPr lang="en-GB" b="0" i="1" smtClean="0"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i="1"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b="0" i="1" smtClean="0"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</a:rPr>
                          <m:t>∗</m:t>
                        </m:r>
                        <m:r>
                          <a:rPr lang="en-GB" i="1"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  <m:sub>
                        <m:r>
                          <a:rPr lang="en-GB" i="1"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GB" b="0" i="1" smtClean="0"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</a:rPr>
                          <m:t> </m:t>
                        </m:r>
                      </m:sub>
                    </m:sSub>
                    <m:r>
                      <a:rPr lang="en-GB" b="0" i="1" smtClean="0">
                        <a:highlight>
                          <a:srgbClr val="FFFF00"/>
                        </a:highlight>
                        <a:latin typeface="Cambria Math" panose="02040503050406030204" pitchFamily="18" charset="0"/>
                      </a:rPr>
                      <m:t>)</m:t>
                    </m:r>
                    <m:r>
                      <a:rPr lang="en-GB" b="0" i="1" smtClean="0">
                        <a:latin typeface="Cambria Math" panose="02040503050406030204" pitchFamily="18" charset="0"/>
                      </a:rPr>
                      <m:t>+ </m:t>
                    </m:r>
                    <m:r>
                      <a:rPr lang="en-GB" i="1">
                        <a:latin typeface="Cambria Math" panose="02040503050406030204" pitchFamily="18" charset="0"/>
                      </a:rPr>
                      <m:t>𝑒</m:t>
                    </m:r>
                  </m:oMath>
                </a14:m>
                <a:endParaRPr lang="en-US" dirty="0"/>
              </a:p>
              <a:p>
                <a:pPr marL="457200" indent="-457200">
                  <a:buFont typeface="Arial" panose="020B0604020202020204" pitchFamily="34" charset="0"/>
                  <a:buChar char="•"/>
                </a:pPr>
                <a:r>
                  <a:rPr lang="en-US" dirty="0"/>
                  <a:t>Interactions are the product term of two (or more) predictors</a:t>
                </a:r>
              </a:p>
              <a:p>
                <a:pPr marL="1143000" lvl="1" indent="-457200"/>
                <a:r>
                  <a:rPr lang="en-US" dirty="0"/>
                  <a:t>We multiply two (or more) variables together</a:t>
                </a:r>
              </a:p>
              <a:p>
                <a:pPr marL="1143000" lvl="1" indent="-457200"/>
                <a:r>
                  <a:rPr lang="en-US" dirty="0"/>
                  <a:t>You can do this outside the model and create a new variable in your dataset</a:t>
                </a:r>
              </a:p>
              <a:p>
                <a:pPr marL="1143000" lvl="1" indent="-457200"/>
                <a:r>
                  <a:rPr lang="en-US" dirty="0"/>
                  <a:t>Or you can write it into your model formula</a:t>
                </a:r>
              </a:p>
              <a:p>
                <a:pPr marL="1143000" lvl="1" indent="-457200"/>
                <a:endParaRPr lang="en-US" dirty="0"/>
              </a:p>
              <a:p>
                <a:pPr marL="457200" indent="-457200">
                  <a:buFont typeface="Arial" panose="020B0604020202020204" pitchFamily="34" charset="0"/>
                  <a:buChar char="•"/>
                </a:pPr>
                <a:r>
                  <a:rPr lang="en-US" dirty="0"/>
                  <a:t>Introducing an interaction term means that the predictors within the term are no longer acting independently of each other</a:t>
                </a:r>
              </a:p>
              <a:p>
                <a:pPr marL="1143000" lvl="1" indent="-457200"/>
                <a:r>
                  <a:rPr lang="en-US" dirty="0"/>
                  <a:t>Interaction terms tend to </a:t>
                </a:r>
                <a:r>
                  <a:rPr lang="en-US" dirty="0">
                    <a:solidFill>
                      <a:srgbClr val="FF0000"/>
                    </a:solidFill>
                  </a:rPr>
                  <a:t>strengthen</a:t>
                </a:r>
                <a:r>
                  <a:rPr lang="en-US" dirty="0"/>
                  <a:t> or </a:t>
                </a:r>
                <a:r>
                  <a:rPr lang="en-US" dirty="0">
                    <a:solidFill>
                      <a:srgbClr val="FF0000"/>
                    </a:solidFill>
                  </a:rPr>
                  <a:t>weaken</a:t>
                </a:r>
                <a:r>
                  <a:rPr lang="en-US" dirty="0"/>
                  <a:t> the coefficients’ independent effects</a:t>
                </a:r>
              </a:p>
              <a:p>
                <a:pPr marL="457200" indent="-457200">
                  <a:buFont typeface="Arial" panose="020B0604020202020204" pitchFamily="34" charset="0"/>
                  <a:buChar char="•"/>
                </a:pPr>
                <a:r>
                  <a:rPr lang="en-US" dirty="0"/>
                  <a:t>Now, a predictor’s effect is </a:t>
                </a:r>
                <a:r>
                  <a:rPr lang="en-US" dirty="0">
                    <a:solidFill>
                      <a:srgbClr val="FF0000"/>
                    </a:solidFill>
                  </a:rPr>
                  <a:t>conditional</a:t>
                </a:r>
                <a:r>
                  <a:rPr lang="en-US" dirty="0"/>
                  <a:t> upon the level of another predictor (example coming)</a:t>
                </a:r>
              </a:p>
              <a:p>
                <a:pPr marL="1143000" lvl="1" indent="-457200"/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19EB82EC-AEAA-E244-BB32-093E95804AA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83773" y="1843790"/>
                <a:ext cx="10616410" cy="4743826"/>
              </a:xfrm>
              <a:blipFill>
                <a:blip r:embed="rId3"/>
                <a:stretch>
                  <a:fillRect l="-717" t="-21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itle 1">
            <a:extLst>
              <a:ext uri="{FF2B5EF4-FFF2-40B4-BE49-F238E27FC236}">
                <a16:creationId xmlns:a16="http://schemas.microsoft.com/office/drawing/2014/main" id="{9CB7F44E-5580-43BC-ABB5-D3CAC69BEA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Calibri"/>
                <a:cs typeface="Calibri"/>
              </a:rPr>
              <a:t>What are interaction terms?...</a:t>
            </a:r>
            <a:r>
              <a:rPr lang="en-GB" dirty="0" err="1">
                <a:latin typeface="Calibri"/>
                <a:cs typeface="Calibri"/>
              </a:rPr>
              <a:t>con’t</a:t>
            </a:r>
            <a:endParaRPr lang="en-GB" dirty="0">
              <a:latin typeface="Calibri"/>
              <a:cs typeface="Calibri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56845A0-3A14-4163-8598-46A0ED2B6D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998E55D-8E2A-4AFE-A61C-B5DBBB7761E7}" type="slidenum">
              <a:rPr lang="en-GB" smtClean="0"/>
              <a:pPr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205639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EB82EC-AEAA-E244-BB32-093E95804A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3773" y="1977107"/>
            <a:ext cx="9742714" cy="4628230"/>
          </a:xfrm>
        </p:spPr>
        <p:txBody>
          <a:bodyPr>
            <a:normAutofit lnSpcReduction="10000"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Theory may predict them</a:t>
            </a:r>
          </a:p>
          <a:p>
            <a:pPr marL="1143000" lvl="1" indent="-457200"/>
            <a:r>
              <a:rPr lang="en-US" dirty="0"/>
              <a:t>Research questions / hypotheses may predict them</a:t>
            </a:r>
          </a:p>
          <a:p>
            <a:pPr lvl="1" indent="0">
              <a:buNone/>
            </a:pPr>
            <a:endParaRPr lang="en-US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Study design may implicitly suggest them (groups?)</a:t>
            </a:r>
          </a:p>
          <a:p>
            <a:pPr lvl="1" indent="0">
              <a:buNone/>
            </a:pPr>
            <a:endParaRPr lang="en-US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Results may suggest them</a:t>
            </a:r>
          </a:p>
          <a:p>
            <a:pPr marL="1143000" lvl="1" indent="-457200"/>
            <a:r>
              <a:rPr lang="en-US" dirty="0"/>
              <a:t>Regression coefficients that seem large when modelled independently may suggest the need for an interaction term</a:t>
            </a:r>
          </a:p>
          <a:p>
            <a:pPr marL="1143000" lvl="1" indent="-457200"/>
            <a:r>
              <a:rPr lang="en-US" dirty="0"/>
              <a:t>Make sure you are aware of where you are in the analysis workflow</a:t>
            </a:r>
          </a:p>
          <a:p>
            <a:pPr marL="1600200" lvl="2" indent="-457200"/>
            <a:r>
              <a:rPr lang="en-US" dirty="0"/>
              <a:t>Don’t just add them</a:t>
            </a:r>
          </a:p>
          <a:p>
            <a:pPr marL="1600200" lvl="2" indent="-457200"/>
            <a:r>
              <a:rPr lang="en-US" dirty="0"/>
              <a:t>Save any unplanned additions of interaction terms for  an exploratory analysis phase…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CB7F44E-5580-43BC-ABB5-D3CAC69BEA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Calibri"/>
                <a:cs typeface="Calibri"/>
              </a:rPr>
              <a:t>When are interaction terms used?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56845A0-3A14-4163-8598-46A0ED2B6D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998E55D-8E2A-4AFE-A61C-B5DBBB7761E7}" type="slidenum">
              <a:rPr lang="en-GB" smtClean="0"/>
              <a:pPr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302381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EB82EC-AEAA-E244-BB32-093E95804A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3773" y="1977107"/>
            <a:ext cx="9742714" cy="4125207"/>
          </a:xfrm>
        </p:spPr>
        <p:txBody>
          <a:bodyPr>
            <a:normAutofit lnSpcReduction="10000"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Many effect sizes in psychology hover around Cohen’s </a:t>
            </a:r>
            <a:r>
              <a:rPr lang="en-US" i="1" dirty="0"/>
              <a:t>d </a:t>
            </a:r>
            <a:r>
              <a:rPr lang="en-US" dirty="0"/>
              <a:t>= 0.4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Based upon an effect size like this:</a:t>
            </a:r>
          </a:p>
          <a:p>
            <a:pPr marL="1143000" lvl="1" indent="-457200"/>
            <a:r>
              <a:rPr lang="en-US" dirty="0"/>
              <a:t>The power of an interaction can be a small as 1/16</a:t>
            </a:r>
            <a:r>
              <a:rPr lang="en-US" baseline="30000" dirty="0"/>
              <a:t>th</a:t>
            </a:r>
            <a:r>
              <a:rPr lang="en-US" dirty="0"/>
              <a:t> of the independent effects within a model </a:t>
            </a:r>
            <a:r>
              <a:rPr lang="en-US" sz="1600" dirty="0"/>
              <a:t>(Gelman et al. 2020) </a:t>
            </a:r>
          </a:p>
          <a:p>
            <a:pPr marL="1143000" lvl="1" indent="-457200"/>
            <a:r>
              <a:rPr lang="en-US" dirty="0"/>
              <a:t>This is for ANOVA and regression methods</a:t>
            </a:r>
          </a:p>
          <a:p>
            <a:pPr marL="1143000" lvl="1" indent="-457200"/>
            <a:r>
              <a:rPr lang="en-US" dirty="0"/>
              <a:t>This is when all the assumptions of the model are met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Most models violate model assumptions in some way</a:t>
            </a:r>
          </a:p>
          <a:p>
            <a:pPr marL="1143000" lvl="1" indent="-457200"/>
            <a:r>
              <a:rPr lang="en-US" dirty="0"/>
              <a:t>Although relatively tolerant of violations:</a:t>
            </a:r>
          </a:p>
          <a:p>
            <a:pPr marL="1600200" lvl="2" indent="-457200"/>
            <a:r>
              <a:rPr lang="en-US" dirty="0"/>
              <a:t>Power of the effects are thus reduced further…</a:t>
            </a:r>
          </a:p>
          <a:p>
            <a:pPr marL="457200" indent="-457200"/>
            <a:r>
              <a:rPr lang="en-US" dirty="0"/>
              <a:t>Something to consider…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18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CB7F44E-5580-43BC-ABB5-D3CAC69BEA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Calibri"/>
                <a:cs typeface="Calibri"/>
              </a:rPr>
              <a:t>What is the statistical power of interactions?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56845A0-3A14-4163-8598-46A0ED2B6D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998E55D-8E2A-4AFE-A61C-B5DBBB7761E7}" type="slidenum">
              <a:rPr lang="en-GB" smtClean="0"/>
              <a:pPr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469089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EB82EC-AEAA-E244-BB32-093E95804A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3773" y="1977107"/>
            <a:ext cx="9742714" cy="4628230"/>
          </a:xfrm>
        </p:spPr>
        <p:txBody>
          <a:bodyPr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Centre or </a:t>
            </a:r>
            <a:r>
              <a:rPr lang="en-US" dirty="0" err="1"/>
              <a:t>standardise</a:t>
            </a:r>
            <a:r>
              <a:rPr lang="en-US" dirty="0"/>
              <a:t> your continuous variables</a:t>
            </a:r>
          </a:p>
          <a:p>
            <a:pPr marL="1143000" lvl="1" indent="-457200"/>
            <a:r>
              <a:rPr lang="en-US" dirty="0" err="1"/>
              <a:t>Standardising</a:t>
            </a:r>
            <a:r>
              <a:rPr lang="en-US" dirty="0"/>
              <a:t> puts both predictors on the same scale</a:t>
            </a:r>
          </a:p>
          <a:p>
            <a:pPr marL="1143000" lvl="1" indent="-457200"/>
            <a:r>
              <a:rPr lang="en-US" dirty="0"/>
              <a:t>So interpreting the effect of one predictor on the other will be using the same scale of units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Consider how to use your categorical variables</a:t>
            </a:r>
          </a:p>
          <a:p>
            <a:pPr marL="1143000" lvl="1" indent="-457200"/>
            <a:r>
              <a:rPr lang="en-US" dirty="0"/>
              <a:t>Dummy coding..?</a:t>
            </a:r>
          </a:p>
          <a:p>
            <a:pPr marL="1143000" lvl="1" indent="-457200"/>
            <a:r>
              <a:rPr lang="en-US" dirty="0"/>
              <a:t>Sum coding..?</a:t>
            </a:r>
          </a:p>
          <a:p>
            <a:pPr marL="1143000" lvl="1" indent="-457200"/>
            <a:r>
              <a:rPr lang="en-US" dirty="0"/>
              <a:t>Making new binary variables…?</a:t>
            </a:r>
          </a:p>
          <a:p>
            <a:pPr marL="1143000" lvl="1" indent="-457200"/>
            <a:r>
              <a:rPr lang="en-US" dirty="0"/>
              <a:t>Coercing a binary variable to numeric class and mean </a:t>
            </a:r>
            <a:r>
              <a:rPr lang="en-US" dirty="0" err="1"/>
              <a:t>centring</a:t>
            </a:r>
            <a:endParaRPr lang="en-US" dirty="0"/>
          </a:p>
          <a:p>
            <a:pPr marL="1600200" lvl="2" indent="-457200"/>
            <a:r>
              <a:rPr lang="en-US" dirty="0"/>
              <a:t>(so many choices! So little time!)</a:t>
            </a:r>
          </a:p>
          <a:p>
            <a:pPr marL="457200" indent="-457200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CB7F44E-5580-43BC-ABB5-D3CAC69BEA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Calibri"/>
                <a:cs typeface="Calibri"/>
              </a:rPr>
              <a:t>Preparation of data for using interactions: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56845A0-3A14-4163-8598-46A0ED2B6D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998E55D-8E2A-4AFE-A61C-B5DBBB7761E7}" type="slidenum">
              <a:rPr lang="en-GB" smtClean="0"/>
              <a:pPr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5464684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EB82EC-AEAA-E244-BB32-093E95804A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3773" y="1843791"/>
            <a:ext cx="9742714" cy="4258524"/>
          </a:xfrm>
        </p:spPr>
        <p:txBody>
          <a:bodyPr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Plan to build the model suggested by your research questions / hypotheses / theory </a:t>
            </a:r>
          </a:p>
          <a:p>
            <a:pPr marL="1143000" lvl="1" indent="-457200"/>
            <a:r>
              <a:rPr lang="en-US" dirty="0"/>
              <a:t>If that includes the interaction term, build it as the first model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If not, </a:t>
            </a:r>
          </a:p>
          <a:p>
            <a:pPr marL="1143000" lvl="1" indent="-457200"/>
            <a:r>
              <a:rPr lang="en-US" dirty="0"/>
              <a:t>Build an independent predictor model first</a:t>
            </a:r>
          </a:p>
          <a:p>
            <a:pPr marL="1143000" lvl="1" indent="-457200"/>
            <a:r>
              <a:rPr lang="en-US" dirty="0"/>
              <a:t>Build a further model that includes independent and interaction terms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Question:  does a study design that uses different groups of people, implicitly motivate an interaction term?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CB7F44E-5580-43BC-ABB5-D3CAC69BEA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Calibri"/>
                <a:cs typeface="Calibri"/>
              </a:rPr>
              <a:t>Building a model with interactions: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56845A0-3A14-4163-8598-46A0ED2B6D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998E55D-8E2A-4AFE-A61C-B5DBBB7761E7}" type="slidenum">
              <a:rPr lang="en-GB" smtClean="0"/>
              <a:pPr/>
              <a:t>29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485145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6923AF-F38F-DAD5-4F64-7EF2DC51E7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E7B89F-BC89-E04B-882A-CEEDBEF6035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R-studio: introducing the dataset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AC6C453-9631-2805-FA08-68200F5F165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2BDBC0A-152E-A2A1-1BB3-93EB1D244DA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998E55D-8E2A-4AFE-A61C-B5DBBB7761E7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60379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2F1F7A-4148-9537-F7A9-2C93BB65AE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574289-A3BF-FAE5-F6B7-E27D7E9A76B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Model comparison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257FD52-FB44-99C8-F636-0A5FBDF9E3F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GB" dirty="0"/>
              <a:t>Or….which of the smaller or larger model is the better fit for my data?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44B3F5D-0AD2-F619-28A2-A5D3AA3D4F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998E55D-8E2A-4AFE-A61C-B5DBBB7761E7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351042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B7F44E-5580-43BC-ABB5-D3CAC69BEA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Calibri"/>
                <a:cs typeface="Calibri"/>
              </a:rPr>
              <a:t>Model comparison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56845A0-3A14-4163-8598-46A0ED2B6D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998E55D-8E2A-4AFE-A61C-B5DBBB7761E7}" type="slidenum">
              <a:rPr lang="en-GB" smtClean="0"/>
              <a:pPr/>
              <a:t>5</a:t>
            </a:fld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EB82EC-AEAA-E244-BB32-093E95804A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3773" y="1977107"/>
            <a:ext cx="9742714" cy="4405027"/>
          </a:xfrm>
        </p:spPr>
        <p:txBody>
          <a:bodyPr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A cautious and conservative approach to multiple regression is to create several models, each one building upon the next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These are called “nested” models</a:t>
            </a:r>
          </a:p>
          <a:p>
            <a:pPr marL="1143000" lvl="1" indent="-457200"/>
            <a:r>
              <a:rPr lang="en-US" dirty="0"/>
              <a:t>Every model uses exactly the same data</a:t>
            </a:r>
          </a:p>
          <a:p>
            <a:pPr marL="1143000" lvl="1" indent="-457200"/>
            <a:r>
              <a:rPr lang="en-US" dirty="0"/>
              <a:t>The latest model has all of the previous models within it</a:t>
            </a:r>
          </a:p>
          <a:p>
            <a:pPr marL="1600200" lvl="2" indent="-457200"/>
            <a:r>
              <a:rPr lang="en-US" dirty="0"/>
              <a:t>The latest model can differ by +1 predictor or more</a:t>
            </a:r>
          </a:p>
          <a:p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18265665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777D9C-8188-AA4C-2371-432A8EDD3C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74886D-8DBA-5DB3-E101-679D46D14B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>
                <a:latin typeface="Calibri"/>
                <a:cs typeface="Calibri"/>
              </a:rPr>
              <a:t>Model comparison</a:t>
            </a:r>
            <a:endParaRPr lang="en-GB" dirty="0">
              <a:latin typeface="Calibri"/>
              <a:cs typeface="Calibri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2A09AD-E263-DED7-DE31-8D2D001940C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998E55D-8E2A-4AFE-A61C-B5DBBB7761E7}" type="slidenum">
              <a:rPr lang="en-GB" smtClean="0"/>
              <a:pPr/>
              <a:t>6</a:t>
            </a:fld>
            <a:endParaRPr lang="en-GB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13A86E25-1FF3-09A0-4621-8686DC0611AF}"/>
              </a:ext>
            </a:extLst>
          </p:cNvPr>
          <p:cNvGrpSpPr/>
          <p:nvPr/>
        </p:nvGrpSpPr>
        <p:grpSpPr>
          <a:xfrm>
            <a:off x="577374" y="2759676"/>
            <a:ext cx="10856333" cy="3073964"/>
            <a:chOff x="577374" y="2215666"/>
            <a:chExt cx="10856333" cy="3073964"/>
          </a:xfrm>
        </p:grpSpPr>
        <p:pic>
          <p:nvPicPr>
            <p:cNvPr id="10" name="Picture 9" descr="Text, letter&#10;&#10;Description automatically generated">
              <a:extLst>
                <a:ext uri="{FF2B5EF4-FFF2-40B4-BE49-F238E27FC236}">
                  <a16:creationId xmlns:a16="http://schemas.microsoft.com/office/drawing/2014/main" id="{744EA52B-D89A-A0A3-1840-0709A47862F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7374" y="2215666"/>
              <a:ext cx="5443317" cy="3073964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F90F430F-40F1-0278-5338-8FCCF6E72B1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250329" y="2237765"/>
              <a:ext cx="5183378" cy="2989873"/>
            </a:xfrm>
            <a:prstGeom prst="rect">
              <a:avLst/>
            </a:prstGeom>
          </p:spPr>
        </p:pic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B130F347-91E6-A27C-8BD5-265BC4DA46BF}"/>
              </a:ext>
            </a:extLst>
          </p:cNvPr>
          <p:cNvSpPr txBox="1"/>
          <p:nvPr/>
        </p:nvSpPr>
        <p:spPr>
          <a:xfrm>
            <a:off x="671332" y="2210765"/>
            <a:ext cx="31251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u="sng" dirty="0"/>
              <a:t>Empty or Intercept only model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1180693-A250-A04B-AD16-8F3BE708465E}"/>
              </a:ext>
            </a:extLst>
          </p:cNvPr>
          <p:cNvSpPr txBox="1"/>
          <p:nvPr/>
        </p:nvSpPr>
        <p:spPr>
          <a:xfrm>
            <a:off x="6263832" y="2212695"/>
            <a:ext cx="31251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u="sng" dirty="0"/>
              <a:t>Simple regression model</a:t>
            </a:r>
          </a:p>
        </p:txBody>
      </p:sp>
    </p:spTree>
    <p:extLst>
      <p:ext uri="{BB962C8B-B14F-4D97-AF65-F5344CB8AC3E}">
        <p14:creationId xmlns:p14="http://schemas.microsoft.com/office/powerpoint/2010/main" val="25652246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EB82EC-AEAA-E244-BB32-093E95804A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3773" y="1858385"/>
            <a:ext cx="10447444" cy="4523749"/>
          </a:xfrm>
        </p:spPr>
        <p:txBody>
          <a:bodyPr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endParaRPr lang="en-US" dirty="0"/>
          </a:p>
          <a:p>
            <a:pPr marL="1143000" lvl="1" indent="-457200"/>
            <a:endParaRPr lang="en-US" dirty="0"/>
          </a:p>
          <a:p>
            <a:pPr lvl="1" indent="0">
              <a:buNone/>
            </a:pPr>
            <a:endParaRPr lang="en-US" dirty="0"/>
          </a:p>
          <a:p>
            <a:pPr marL="1143000" lvl="1" indent="-457200"/>
            <a:endParaRPr lang="en-US" dirty="0"/>
          </a:p>
          <a:p>
            <a:pPr marL="1143000" lvl="1" indent="-457200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CB7F44E-5580-43BC-ABB5-D3CAC69BEA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Calibri"/>
                <a:cs typeface="Calibri"/>
              </a:rPr>
              <a:t>Which model do I choose..?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56845A0-3A14-4163-8598-46A0ED2B6D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998E55D-8E2A-4AFE-A61C-B5DBBB7761E7}" type="slidenum">
              <a:rPr lang="en-GB" smtClean="0"/>
              <a:pPr/>
              <a:t>7</a:t>
            </a:fld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2BDDBD7-DE53-F54E-BFA5-05FE4BE39D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51072" y="2164466"/>
            <a:ext cx="8951905" cy="3831508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13DF0AA-3A9B-A77A-E2EA-F564359706EA}"/>
              </a:ext>
            </a:extLst>
          </p:cNvPr>
          <p:cNvSpPr/>
          <p:nvPr/>
        </p:nvSpPr>
        <p:spPr>
          <a:xfrm>
            <a:off x="1751072" y="2164466"/>
            <a:ext cx="2462113" cy="90282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1717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B92E85-310F-3F84-D5B1-B6B28D9750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4C97FF-5A9F-39FF-B05A-AFBC29EB7B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3773" y="1858385"/>
            <a:ext cx="10447444" cy="4523749"/>
          </a:xfrm>
        </p:spPr>
        <p:txBody>
          <a:bodyPr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endParaRPr lang="en-US" dirty="0"/>
          </a:p>
          <a:p>
            <a:pPr marL="1143000" lvl="1" indent="-457200"/>
            <a:endParaRPr lang="en-US" dirty="0"/>
          </a:p>
          <a:p>
            <a:pPr lvl="1" indent="0">
              <a:buNone/>
            </a:pPr>
            <a:endParaRPr lang="en-US" dirty="0"/>
          </a:p>
          <a:p>
            <a:pPr marL="1143000" lvl="1" indent="-457200"/>
            <a:endParaRPr lang="en-US" dirty="0"/>
          </a:p>
          <a:p>
            <a:pPr marL="1143000" lvl="1" indent="-457200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6A799EB-C420-97BD-5CAB-724387E336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Calibri"/>
                <a:cs typeface="Calibri"/>
              </a:rPr>
              <a:t>Which model do I choose..?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68C98EE-C92F-84EA-744D-A6CF5C1EDC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998E55D-8E2A-4AFE-A61C-B5DBBB7761E7}" type="slidenum">
              <a:rPr lang="en-GB" smtClean="0"/>
              <a:pPr/>
              <a:t>8</a:t>
            </a:fld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674184D-17DC-967E-9514-D07E2992C4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51072" y="2164466"/>
            <a:ext cx="8951905" cy="3831508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28173383-3FEF-34BA-E4BA-90058B6591B2}"/>
              </a:ext>
            </a:extLst>
          </p:cNvPr>
          <p:cNvSpPr/>
          <p:nvPr/>
        </p:nvSpPr>
        <p:spPr>
          <a:xfrm>
            <a:off x="1751072" y="2164466"/>
            <a:ext cx="2462113" cy="90282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0F79683-AC13-03BE-626D-7D7692D7DE2C}"/>
              </a:ext>
            </a:extLst>
          </p:cNvPr>
          <p:cNvSpPr/>
          <p:nvPr/>
        </p:nvSpPr>
        <p:spPr>
          <a:xfrm>
            <a:off x="5827289" y="4423455"/>
            <a:ext cx="2737977" cy="90282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6A54B62-FCE4-1649-2F6C-1DF0A632D608}"/>
              </a:ext>
            </a:extLst>
          </p:cNvPr>
          <p:cNvSpPr/>
          <p:nvPr/>
        </p:nvSpPr>
        <p:spPr>
          <a:xfrm>
            <a:off x="1926622" y="4411884"/>
            <a:ext cx="2462113" cy="90282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23204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EB82EC-AEAA-E244-BB32-093E95804A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3773" y="1977107"/>
            <a:ext cx="9742714" cy="4405027"/>
          </a:xfrm>
        </p:spPr>
        <p:txBody>
          <a:bodyPr>
            <a:normAutofit lnSpcReduction="10000"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This is where </a:t>
            </a:r>
            <a:r>
              <a:rPr lang="en-US" i="1" dirty="0"/>
              <a:t>p-hacking</a:t>
            </a:r>
            <a:r>
              <a:rPr lang="en-US" dirty="0"/>
              <a:t> and </a:t>
            </a:r>
            <a:r>
              <a:rPr lang="en-US" i="1" dirty="0"/>
              <a:t>cherry picking</a:t>
            </a:r>
            <a:r>
              <a:rPr lang="en-US" dirty="0"/>
              <a:t> and </a:t>
            </a:r>
            <a:r>
              <a:rPr lang="en-US" i="1" dirty="0" err="1"/>
              <a:t>HARKing</a:t>
            </a:r>
            <a:r>
              <a:rPr lang="en-US" dirty="0"/>
              <a:t> can occur really easily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Strategies to defend against such questionable research practices: (remember from PSYC124 last year)</a:t>
            </a:r>
          </a:p>
          <a:p>
            <a:pPr marL="1143000" lvl="1" indent="-457200"/>
            <a:r>
              <a:rPr lang="en-US" dirty="0"/>
              <a:t>State clearly whether you are in confirmatory or exploratory analysis mode</a:t>
            </a:r>
          </a:p>
          <a:p>
            <a:pPr marL="1143000" lvl="1" indent="-457200"/>
            <a:r>
              <a:rPr lang="en-US" dirty="0"/>
              <a:t>Explain your process to yourself and your future reader before you start (at best in a pre-registration; at the very least before you begin)</a:t>
            </a:r>
          </a:p>
          <a:p>
            <a:pPr marL="1143000" lvl="1" indent="-457200"/>
            <a:r>
              <a:rPr lang="en-US" dirty="0"/>
              <a:t>Report all models – use a script such as .</a:t>
            </a:r>
            <a:r>
              <a:rPr lang="en-US" dirty="0" err="1"/>
              <a:t>Rmd</a:t>
            </a:r>
            <a:r>
              <a:rPr lang="en-US" dirty="0"/>
              <a:t> file or an interactive notebook so that the process is recorded and can be reproduced</a:t>
            </a:r>
          </a:p>
          <a:p>
            <a:pPr marL="1143000" lvl="1" indent="-457200"/>
            <a:r>
              <a:rPr lang="en-US" dirty="0"/>
              <a:t>Be honest and comprehensive in your reporting.</a:t>
            </a:r>
          </a:p>
          <a:p>
            <a:pPr marL="514350" indent="-514350">
              <a:buFont typeface="+mj-lt"/>
              <a:buAutoNum type="arabicPeriod"/>
            </a:pP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CB7F44E-5580-43BC-ABB5-D3CAC69BEA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Calibri"/>
                <a:cs typeface="Calibri"/>
              </a:rPr>
              <a:t>Building a series of models: hazard warning!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56845A0-3A14-4163-8598-46A0ED2B6D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998E55D-8E2A-4AFE-A61C-B5DBBB7761E7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93236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44546A"/>
      </a:hlink>
      <a:folHlink>
        <a:srgbClr val="44546A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TM03457444[[fn=Basis]]</Template>
  <TotalTime>0</TotalTime>
  <Words>1262</Words>
  <Application>Microsoft Macintosh PowerPoint</Application>
  <PresentationFormat>Widescreen</PresentationFormat>
  <Paragraphs>220</Paragraphs>
  <Slides>29</Slides>
  <Notes>26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4" baseType="lpstr">
      <vt:lpstr>Calibri Light</vt:lpstr>
      <vt:lpstr>Arial</vt:lpstr>
      <vt:lpstr>Calibri</vt:lpstr>
      <vt:lpstr>Cambria Math</vt:lpstr>
      <vt:lpstr>Office Theme</vt:lpstr>
      <vt:lpstr>Introducing Interactions into Multiple Regression Models</vt:lpstr>
      <vt:lpstr>This week: </vt:lpstr>
      <vt:lpstr>R-studio: introducing the dataset</vt:lpstr>
      <vt:lpstr>Model comparison</vt:lpstr>
      <vt:lpstr>Model comparison</vt:lpstr>
      <vt:lpstr>Model comparison</vt:lpstr>
      <vt:lpstr>Which model do I choose..?</vt:lpstr>
      <vt:lpstr>Which model do I choose..?</vt:lpstr>
      <vt:lpstr>Building a series of models: hazard warning!</vt:lpstr>
      <vt:lpstr>Simple Regression</vt:lpstr>
      <vt:lpstr>Simple Regression</vt:lpstr>
      <vt:lpstr>Simple Regression</vt:lpstr>
      <vt:lpstr>Rstudio: Adding a further predictor</vt:lpstr>
      <vt:lpstr>No interaction in the presence of two groups</vt:lpstr>
      <vt:lpstr>Rstudio: Adding an interaction term</vt:lpstr>
      <vt:lpstr>Different rates of change across levels of one predictor for the levels of another predictor</vt:lpstr>
      <vt:lpstr>Different rates of change across levels of one predictor for the levels of another predictor</vt:lpstr>
      <vt:lpstr>Interaction!!!</vt:lpstr>
      <vt:lpstr>Interactions</vt:lpstr>
      <vt:lpstr>The interaction plot once more:</vt:lpstr>
      <vt:lpstr>R Studio: Proving the decrease in score difference for the grey group across IQ</vt:lpstr>
      <vt:lpstr>What are interaction terms?</vt:lpstr>
      <vt:lpstr>What are interaction terms?</vt:lpstr>
      <vt:lpstr>PowerPoint Presentation</vt:lpstr>
      <vt:lpstr>What are interaction terms?...con’t</vt:lpstr>
      <vt:lpstr>When are interaction terms used?</vt:lpstr>
      <vt:lpstr>What is the statistical power of interactions?</vt:lpstr>
      <vt:lpstr>Preparation of data for using interactions:</vt:lpstr>
      <vt:lpstr>Building a model with interactions: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Pre-Registration &amp; Reproducibility</dc:title>
  <dc:creator/>
  <cp:lastModifiedBy/>
  <cp:revision>556</cp:revision>
  <cp:lastPrinted>2021-11-03T11:58:18Z</cp:lastPrinted>
  <dcterms:created xsi:type="dcterms:W3CDTF">2020-06-05T17:03:52Z</dcterms:created>
  <dcterms:modified xsi:type="dcterms:W3CDTF">2025-01-22T23:05:38Z</dcterms:modified>
</cp:coreProperties>
</file>